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 id="268" r:id="rId14"/>
    <p:sldId id="269" r:id="rId15"/>
  </p:sldIdLst>
  <p:sldSz cx="18288000" cy="10287000"/>
  <p:notesSz cx="6858000" cy="9144000"/>
  <p:embeddedFontLst>
    <p:embeddedFont>
      <p:font typeface="Archivo Black" panose="020B0604020202020204" charset="0"/>
      <p:regular r:id="rId16"/>
    </p:embeddedFont>
    <p:embeddedFont>
      <p:font typeface="Arial Bold" panose="020B0604020202020204" charset="0"/>
      <p:regular r:id="rId17"/>
    </p:embeddedFont>
    <p:embeddedFont>
      <p:font typeface="League Spartan" panose="020B0604020202020204" charset="0"/>
      <p:regular r:id="rId18"/>
    </p:embeddedFont>
    <p:embeddedFont>
      <p:font typeface="Montserrat Light Bold" panose="020B0604020202020204" charset="0"/>
      <p:regular r:id="rId19"/>
    </p:embeddedFont>
    <p:embeddedFont>
      <p:font typeface="Open Sans Bold" panose="020B0604020202020204"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5" d="100"/>
          <a:sy n="55" d="100"/>
        </p:scale>
        <p:origin x="658"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ylen Pacenti" userId="00e004b3-2b38-4261-acbc-a2477a597af3" providerId="ADAL" clId="{D9FD0444-3338-4E10-9E3B-0EF6A62A1E9B}"/>
    <pc:docChg chg="undo custSel addSld delSld modSld sldOrd">
      <pc:chgData name="Aylen Pacenti" userId="00e004b3-2b38-4261-acbc-a2477a597af3" providerId="ADAL" clId="{D9FD0444-3338-4E10-9E3B-0EF6A62A1E9B}" dt="2025-09-11T17:14:11.702" v="189"/>
      <pc:docMkLst>
        <pc:docMk/>
      </pc:docMkLst>
      <pc:sldChg chg="modSp mod">
        <pc:chgData name="Aylen Pacenti" userId="00e004b3-2b38-4261-acbc-a2477a597af3" providerId="ADAL" clId="{D9FD0444-3338-4E10-9E3B-0EF6A62A1E9B}" dt="2025-09-10T14:03:31.309" v="13" actId="20577"/>
        <pc:sldMkLst>
          <pc:docMk/>
          <pc:sldMk cId="0" sldId="260"/>
        </pc:sldMkLst>
        <pc:spChg chg="mod">
          <ac:chgData name="Aylen Pacenti" userId="00e004b3-2b38-4261-acbc-a2477a597af3" providerId="ADAL" clId="{D9FD0444-3338-4E10-9E3B-0EF6A62A1E9B}" dt="2025-09-10T14:03:31.309" v="13" actId="20577"/>
          <ac:spMkLst>
            <pc:docMk/>
            <pc:sldMk cId="0" sldId="260"/>
            <ac:spMk id="5" creationId="{00000000-0000-0000-0000-000000000000}"/>
          </ac:spMkLst>
        </pc:spChg>
      </pc:sldChg>
      <pc:sldChg chg="modSp mod">
        <pc:chgData name="Aylen Pacenti" userId="00e004b3-2b38-4261-acbc-a2477a597af3" providerId="ADAL" clId="{D9FD0444-3338-4E10-9E3B-0EF6A62A1E9B}" dt="2025-09-10T14:28:13.610" v="61" actId="20577"/>
        <pc:sldMkLst>
          <pc:docMk/>
          <pc:sldMk cId="0" sldId="265"/>
        </pc:sldMkLst>
        <pc:spChg chg="mod">
          <ac:chgData name="Aylen Pacenti" userId="00e004b3-2b38-4261-acbc-a2477a597af3" providerId="ADAL" clId="{D9FD0444-3338-4E10-9E3B-0EF6A62A1E9B}" dt="2025-09-10T14:28:13.610" v="61" actId="20577"/>
          <ac:spMkLst>
            <pc:docMk/>
            <pc:sldMk cId="0" sldId="265"/>
            <ac:spMk id="5" creationId="{00000000-0000-0000-0000-000000000000}"/>
          </ac:spMkLst>
        </pc:spChg>
      </pc:sldChg>
      <pc:sldChg chg="modSp">
        <pc:chgData name="Aylen Pacenti" userId="00e004b3-2b38-4261-acbc-a2477a597af3" providerId="ADAL" clId="{D9FD0444-3338-4E10-9E3B-0EF6A62A1E9B}" dt="2025-09-10T14:27:48.504" v="16" actId="20578"/>
        <pc:sldMkLst>
          <pc:docMk/>
          <pc:sldMk cId="0" sldId="266"/>
        </pc:sldMkLst>
        <pc:spChg chg="mod">
          <ac:chgData name="Aylen Pacenti" userId="00e004b3-2b38-4261-acbc-a2477a597af3" providerId="ADAL" clId="{D9FD0444-3338-4E10-9E3B-0EF6A62A1E9B}" dt="2025-09-10T14:27:48.504" v="16" actId="20578"/>
          <ac:spMkLst>
            <pc:docMk/>
            <pc:sldMk cId="0" sldId="266"/>
            <ac:spMk id="5" creationId="{00000000-0000-0000-0000-000000000000}"/>
          </ac:spMkLst>
        </pc:spChg>
      </pc:sldChg>
      <pc:sldChg chg="ord">
        <pc:chgData name="Aylen Pacenti" userId="00e004b3-2b38-4261-acbc-a2477a597af3" providerId="ADAL" clId="{D9FD0444-3338-4E10-9E3B-0EF6A62A1E9B}" dt="2025-09-11T17:14:11.702" v="189"/>
        <pc:sldMkLst>
          <pc:docMk/>
          <pc:sldMk cId="0" sldId="267"/>
        </pc:sldMkLst>
      </pc:sldChg>
      <pc:sldChg chg="modSp mod">
        <pc:chgData name="Aylen Pacenti" userId="00e004b3-2b38-4261-acbc-a2477a597af3" providerId="ADAL" clId="{D9FD0444-3338-4E10-9E3B-0EF6A62A1E9B}" dt="2025-09-11T17:06:54.609" v="187" actId="20577"/>
        <pc:sldMkLst>
          <pc:docMk/>
          <pc:sldMk cId="0" sldId="269"/>
        </pc:sldMkLst>
        <pc:spChg chg="mod">
          <ac:chgData name="Aylen Pacenti" userId="00e004b3-2b38-4261-acbc-a2477a597af3" providerId="ADAL" clId="{D9FD0444-3338-4E10-9E3B-0EF6A62A1E9B}" dt="2025-09-11T17:05:25.729" v="115" actId="20577"/>
          <ac:spMkLst>
            <pc:docMk/>
            <pc:sldMk cId="0" sldId="269"/>
            <ac:spMk id="4" creationId="{00000000-0000-0000-0000-000000000000}"/>
          </ac:spMkLst>
        </pc:spChg>
        <pc:spChg chg="mod">
          <ac:chgData name="Aylen Pacenti" userId="00e004b3-2b38-4261-acbc-a2477a597af3" providerId="ADAL" clId="{D9FD0444-3338-4E10-9E3B-0EF6A62A1E9B}" dt="2025-09-11T17:06:54.609" v="187" actId="20577"/>
          <ac:spMkLst>
            <pc:docMk/>
            <pc:sldMk cId="0" sldId="269"/>
            <ac:spMk id="5" creationId="{00000000-0000-0000-0000-000000000000}"/>
          </ac:spMkLst>
        </pc:spChg>
      </pc:sldChg>
      <pc:sldChg chg="new del">
        <pc:chgData name="Aylen Pacenti" userId="00e004b3-2b38-4261-acbc-a2477a597af3" providerId="ADAL" clId="{D9FD0444-3338-4E10-9E3B-0EF6A62A1E9B}" dt="2025-09-10T14:26:16.296" v="15" actId="47"/>
        <pc:sldMkLst>
          <pc:docMk/>
          <pc:sldMk cId="3818467560" sldId="27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30613"/>
        </a:solidFill>
        <a:effectLst/>
      </p:bgPr>
    </p:bg>
    <p:spTree>
      <p:nvGrpSpPr>
        <p:cNvPr id="1" name=""/>
        <p:cNvGrpSpPr/>
        <p:nvPr/>
      </p:nvGrpSpPr>
      <p:grpSpPr>
        <a:xfrm>
          <a:off x="0" y="0"/>
          <a:ext cx="0" cy="0"/>
          <a:chOff x="0" y="0"/>
          <a:chExt cx="0" cy="0"/>
        </a:xfrm>
      </p:grpSpPr>
      <p:sp>
        <p:nvSpPr>
          <p:cNvPr id="2" name="AutoShape 2"/>
          <p:cNvSpPr/>
          <p:nvPr/>
        </p:nvSpPr>
        <p:spPr>
          <a:xfrm>
            <a:off x="0" y="-87612"/>
            <a:ext cx="5208785" cy="10462224"/>
          </a:xfrm>
          <a:prstGeom prst="rect">
            <a:avLst/>
          </a:prstGeom>
          <a:solidFill>
            <a:srgbClr val="FFFFFF"/>
          </a:solidFill>
        </p:spPr>
      </p:sp>
      <p:sp>
        <p:nvSpPr>
          <p:cNvPr id="3" name="Freeform 3"/>
          <p:cNvSpPr/>
          <p:nvPr/>
        </p:nvSpPr>
        <p:spPr>
          <a:xfrm>
            <a:off x="9294061" y="7191234"/>
            <a:ext cx="5758921" cy="1454128"/>
          </a:xfrm>
          <a:custGeom>
            <a:avLst/>
            <a:gdLst/>
            <a:ahLst/>
            <a:cxnLst/>
            <a:rect l="l" t="t" r="r" b="b"/>
            <a:pathLst>
              <a:path w="5758921" h="1454128">
                <a:moveTo>
                  <a:pt x="0" y="0"/>
                </a:moveTo>
                <a:lnTo>
                  <a:pt x="5758922" y="0"/>
                </a:lnTo>
                <a:lnTo>
                  <a:pt x="5758922" y="1454127"/>
                </a:lnTo>
                <a:lnTo>
                  <a:pt x="0" y="1454127"/>
                </a:lnTo>
                <a:lnTo>
                  <a:pt x="0" y="0"/>
                </a:lnTo>
                <a:close/>
              </a:path>
            </a:pathLst>
          </a:custGeom>
          <a:blipFill>
            <a:blip r:embed="rId2"/>
            <a:stretch>
              <a:fillRect l="-108" r="-108"/>
            </a:stretch>
          </a:blipFill>
        </p:spPr>
      </p:sp>
      <p:sp>
        <p:nvSpPr>
          <p:cNvPr id="4" name="Freeform 4"/>
          <p:cNvSpPr/>
          <p:nvPr/>
        </p:nvSpPr>
        <p:spPr>
          <a:xfrm>
            <a:off x="535317" y="3074425"/>
            <a:ext cx="4138151" cy="4138151"/>
          </a:xfrm>
          <a:custGeom>
            <a:avLst/>
            <a:gdLst/>
            <a:ahLst/>
            <a:cxnLst/>
            <a:rect l="l" t="t" r="r" b="b"/>
            <a:pathLst>
              <a:path w="4138151" h="4138151">
                <a:moveTo>
                  <a:pt x="0" y="0"/>
                </a:moveTo>
                <a:lnTo>
                  <a:pt x="4138151" y="0"/>
                </a:lnTo>
                <a:lnTo>
                  <a:pt x="4138151" y="4138150"/>
                </a:lnTo>
                <a:lnTo>
                  <a:pt x="0" y="4138150"/>
                </a:lnTo>
                <a:lnTo>
                  <a:pt x="0" y="0"/>
                </a:lnTo>
                <a:close/>
              </a:path>
            </a:pathLst>
          </a:custGeom>
          <a:blipFill>
            <a:blip r:embed="rId3"/>
            <a:stretch>
              <a:fillRect/>
            </a:stretch>
          </a:blipFill>
        </p:spPr>
      </p:sp>
      <p:grpSp>
        <p:nvGrpSpPr>
          <p:cNvPr id="5" name="Group 5"/>
          <p:cNvGrpSpPr/>
          <p:nvPr/>
        </p:nvGrpSpPr>
        <p:grpSpPr>
          <a:xfrm>
            <a:off x="7628844" y="980704"/>
            <a:ext cx="8572030" cy="2837559"/>
            <a:chOff x="0" y="0"/>
            <a:chExt cx="11429373" cy="3783412"/>
          </a:xfrm>
        </p:grpSpPr>
        <p:sp>
          <p:nvSpPr>
            <p:cNvPr id="6" name="TextBox 6"/>
            <p:cNvSpPr txBox="1"/>
            <p:nvPr/>
          </p:nvSpPr>
          <p:spPr>
            <a:xfrm>
              <a:off x="0" y="-95250"/>
              <a:ext cx="11429373" cy="1924505"/>
            </a:xfrm>
            <a:prstGeom prst="rect">
              <a:avLst/>
            </a:prstGeom>
          </p:spPr>
          <p:txBody>
            <a:bodyPr lIns="0" tIns="0" rIns="0" bIns="0" rtlCol="0" anchor="t">
              <a:spAutoFit/>
            </a:bodyPr>
            <a:lstStyle/>
            <a:p>
              <a:pPr algn="l">
                <a:lnSpc>
                  <a:spcPts val="11747"/>
                </a:lnSpc>
              </a:pPr>
              <a:r>
                <a:rPr lang="en-US" sz="9036">
                  <a:solidFill>
                    <a:srgbClr val="FFFFFF"/>
                  </a:solidFill>
                  <a:latin typeface="Archivo Black"/>
                  <a:ea typeface="Archivo Black"/>
                  <a:cs typeface="Archivo Black"/>
                  <a:sym typeface="Archivo Black"/>
                </a:rPr>
                <a:t>ESCUELA DE</a:t>
              </a:r>
            </a:p>
          </p:txBody>
        </p:sp>
        <p:sp>
          <p:nvSpPr>
            <p:cNvPr id="7" name="TextBox 7"/>
            <p:cNvSpPr txBox="1"/>
            <p:nvPr/>
          </p:nvSpPr>
          <p:spPr>
            <a:xfrm>
              <a:off x="0" y="1789814"/>
              <a:ext cx="11429373" cy="1993598"/>
            </a:xfrm>
            <a:prstGeom prst="rect">
              <a:avLst/>
            </a:prstGeom>
          </p:spPr>
          <p:txBody>
            <a:bodyPr lIns="0" tIns="0" rIns="0" bIns="0" rtlCol="0" anchor="t">
              <a:spAutoFit/>
            </a:bodyPr>
            <a:lstStyle/>
            <a:p>
              <a:pPr algn="l">
                <a:lnSpc>
                  <a:spcPts val="12139"/>
                </a:lnSpc>
              </a:pPr>
              <a:r>
                <a:rPr lang="en-US" sz="8671" b="1">
                  <a:solidFill>
                    <a:srgbClr val="FFFFFF"/>
                  </a:solidFill>
                  <a:latin typeface="Montserrat Light Bold"/>
                  <a:ea typeface="Montserrat Light Bold"/>
                  <a:cs typeface="Montserrat Light Bold"/>
                  <a:sym typeface="Montserrat Light Bold"/>
                </a:rPr>
                <a:t>LIDERES 2025</a:t>
              </a:r>
            </a:p>
          </p:txBody>
        </p:sp>
      </p:grpSp>
      <p:sp>
        <p:nvSpPr>
          <p:cNvPr id="8" name="AutoShape 8"/>
          <p:cNvSpPr/>
          <p:nvPr/>
        </p:nvSpPr>
        <p:spPr>
          <a:xfrm>
            <a:off x="8927402" y="6317200"/>
            <a:ext cx="6492240" cy="0"/>
          </a:xfrm>
          <a:prstGeom prst="line">
            <a:avLst/>
          </a:prstGeom>
          <a:ln w="38100" cap="flat">
            <a:solidFill>
              <a:srgbClr val="FFFFFF"/>
            </a:solidFill>
            <a:prstDash val="solid"/>
            <a:headEnd type="none" w="sm" len="sm"/>
            <a:tailEnd type="none" w="sm" len="sm"/>
          </a:ln>
        </p:spPr>
      </p:sp>
      <p:sp>
        <p:nvSpPr>
          <p:cNvPr id="9" name="TextBox 9"/>
          <p:cNvSpPr txBox="1"/>
          <p:nvPr/>
        </p:nvSpPr>
        <p:spPr>
          <a:xfrm>
            <a:off x="8237613" y="4190365"/>
            <a:ext cx="7267813" cy="1811020"/>
          </a:xfrm>
          <a:prstGeom prst="rect">
            <a:avLst/>
          </a:prstGeom>
        </p:spPr>
        <p:txBody>
          <a:bodyPr lIns="0" tIns="0" rIns="0" bIns="0" rtlCol="0" anchor="t">
            <a:spAutoFit/>
          </a:bodyPr>
          <a:lstStyle/>
          <a:p>
            <a:pPr algn="ctr">
              <a:lnSpc>
                <a:spcPts val="7279"/>
              </a:lnSpc>
            </a:pPr>
            <a:r>
              <a:rPr lang="en-US" sz="5199" b="1">
                <a:solidFill>
                  <a:srgbClr val="FFFFFF"/>
                </a:solidFill>
                <a:latin typeface="Open Sans Bold"/>
                <a:ea typeface="Open Sans Bold"/>
                <a:cs typeface="Open Sans Bold"/>
                <a:sym typeface="Open Sans Bold"/>
              </a:rPr>
              <a:t>Reclutamiento y</a:t>
            </a:r>
          </a:p>
          <a:p>
            <a:pPr algn="ctr">
              <a:lnSpc>
                <a:spcPts val="7279"/>
              </a:lnSpc>
            </a:pPr>
            <a:r>
              <a:rPr lang="en-US" sz="5199" b="1">
                <a:solidFill>
                  <a:srgbClr val="FFFFFF"/>
                </a:solidFill>
                <a:latin typeface="Open Sans Bold"/>
                <a:ea typeface="Open Sans Bold"/>
                <a:cs typeface="Open Sans Bold"/>
                <a:sym typeface="Open Sans Bold"/>
              </a:rPr>
              <a:t>Selección de Personal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743871"/>
            <a:ext cx="13411977" cy="75501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ESTRUCTURA DE ENTREVISTA:</a:t>
            </a:r>
          </a:p>
        </p:txBody>
      </p:sp>
      <p:sp>
        <p:nvSpPr>
          <p:cNvPr id="5" name="TextBox 5"/>
          <p:cNvSpPr txBox="1"/>
          <p:nvPr/>
        </p:nvSpPr>
        <p:spPr>
          <a:xfrm>
            <a:off x="47425" y="2154825"/>
            <a:ext cx="13961861" cy="5006974"/>
          </a:xfrm>
          <a:prstGeom prst="rect">
            <a:avLst/>
          </a:prstGeom>
        </p:spPr>
        <p:txBody>
          <a:bodyPr lIns="0" tIns="0" rIns="0" bIns="0" rtlCol="0" anchor="t">
            <a:spAutoFit/>
          </a:bodyPr>
          <a:lstStyle/>
          <a:p>
            <a:pPr marL="755659" lvl="1" indent="-377829" algn="l">
              <a:lnSpc>
                <a:spcPts val="4900"/>
              </a:lnSpc>
              <a:buFont typeface="Arial"/>
              <a:buChar char="•"/>
            </a:pPr>
            <a:r>
              <a:rPr lang="en-US" sz="3500" dirty="0" err="1">
                <a:solidFill>
                  <a:srgbClr val="000000"/>
                </a:solidFill>
                <a:latin typeface="Arial"/>
                <a:ea typeface="Arial"/>
                <a:cs typeface="Arial"/>
                <a:sym typeface="Arial"/>
              </a:rPr>
              <a:t>Diseño</a:t>
            </a:r>
            <a:r>
              <a:rPr lang="en-US" sz="3500" dirty="0">
                <a:solidFill>
                  <a:srgbClr val="000000"/>
                </a:solidFill>
                <a:latin typeface="Arial"/>
                <a:ea typeface="Arial"/>
                <a:cs typeface="Arial"/>
                <a:sym typeface="Arial"/>
              </a:rPr>
              <a:t> de la </a:t>
            </a:r>
            <a:r>
              <a:rPr lang="en-US" sz="3500" dirty="0" err="1">
                <a:solidFill>
                  <a:srgbClr val="000000"/>
                </a:solidFill>
                <a:latin typeface="Arial"/>
                <a:ea typeface="Arial"/>
                <a:cs typeface="Arial"/>
                <a:sym typeface="Arial"/>
              </a:rPr>
              <a:t>entrevista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contexto</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información</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relevante</a:t>
            </a:r>
            <a:r>
              <a:rPr lang="en-US" sz="3500" dirty="0">
                <a:solidFill>
                  <a:srgbClr val="000000"/>
                </a:solidFill>
                <a:latin typeface="Arial"/>
                <a:ea typeface="Arial"/>
                <a:cs typeface="Arial"/>
                <a:sym typeface="Arial"/>
              </a:rPr>
              <a:t> para </a:t>
            </a:r>
            <a:r>
              <a:rPr lang="en-US" sz="3500" dirty="0" err="1">
                <a:solidFill>
                  <a:srgbClr val="000000"/>
                </a:solidFill>
                <a:latin typeface="Arial"/>
                <a:ea typeface="Arial"/>
                <a:cs typeface="Arial"/>
                <a:sym typeface="Arial"/>
              </a:rPr>
              <a:t>el</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candidato</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responsable</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directo</a:t>
            </a:r>
            <a:r>
              <a:rPr lang="en-US" sz="3500" dirty="0">
                <a:solidFill>
                  <a:srgbClr val="000000"/>
                </a:solidFill>
                <a:latin typeface="Arial"/>
                <a:ea typeface="Arial"/>
                <a:cs typeface="Arial"/>
                <a:sym typeface="Arial"/>
              </a:rPr>
              <a:t> del </a:t>
            </a:r>
            <a:r>
              <a:rPr lang="en-US" sz="3500" dirty="0" err="1">
                <a:solidFill>
                  <a:srgbClr val="000000"/>
                </a:solidFill>
                <a:latin typeface="Arial"/>
                <a:ea typeface="Arial"/>
                <a:cs typeface="Arial"/>
                <a:sym typeface="Arial"/>
              </a:rPr>
              <a:t>área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como</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entrevistador</a:t>
            </a:r>
            <a:r>
              <a:rPr lang="en-US" sz="3500" dirty="0">
                <a:solidFill>
                  <a:srgbClr val="000000"/>
                </a:solidFill>
                <a:latin typeface="Arial"/>
                <a:ea typeface="Arial"/>
                <a:cs typeface="Arial"/>
                <a:sym typeface="Arial"/>
              </a:rPr>
              <a:t>.</a:t>
            </a:r>
          </a:p>
          <a:p>
            <a:pPr algn="l">
              <a:lnSpc>
                <a:spcPts val="4900"/>
              </a:lnSpc>
            </a:pPr>
            <a:endParaRPr lang="en-US" sz="3500" dirty="0">
              <a:solidFill>
                <a:srgbClr val="000000"/>
              </a:solidFill>
              <a:latin typeface="Arial"/>
              <a:ea typeface="Arial"/>
              <a:cs typeface="Arial"/>
              <a:sym typeface="Arial"/>
            </a:endParaRPr>
          </a:p>
          <a:p>
            <a:pPr marL="755659" lvl="1" indent="-377829" algn="l">
              <a:lnSpc>
                <a:spcPts val="4900"/>
              </a:lnSpc>
              <a:buFont typeface="Arial"/>
              <a:buChar char="•"/>
            </a:pPr>
            <a:r>
              <a:rPr lang="en-US" sz="3500" dirty="0" err="1">
                <a:solidFill>
                  <a:srgbClr val="000000"/>
                </a:solidFill>
                <a:latin typeface="Arial"/>
                <a:ea typeface="Arial"/>
                <a:cs typeface="Arial"/>
                <a:sym typeface="Arial"/>
              </a:rPr>
              <a:t>Coherencia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Acuerdo</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psicológico</a:t>
            </a:r>
            <a:r>
              <a:rPr lang="en-US" sz="3500" dirty="0">
                <a:solidFill>
                  <a:srgbClr val="000000"/>
                </a:solidFill>
                <a:latin typeface="Arial"/>
                <a:ea typeface="Arial"/>
                <a:cs typeface="Arial"/>
                <a:sym typeface="Arial"/>
              </a:rPr>
              <a:t> con </a:t>
            </a:r>
            <a:r>
              <a:rPr lang="en-US" sz="3500" dirty="0" err="1">
                <a:solidFill>
                  <a:srgbClr val="000000"/>
                </a:solidFill>
                <a:latin typeface="Arial"/>
                <a:ea typeface="Arial"/>
                <a:cs typeface="Arial"/>
                <a:sym typeface="Arial"/>
              </a:rPr>
              <a:t>el</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candidato</a:t>
            </a:r>
            <a:r>
              <a:rPr lang="en-US" sz="3500" dirty="0">
                <a:solidFill>
                  <a:srgbClr val="000000"/>
                </a:solidFill>
                <a:latin typeface="Arial"/>
                <a:ea typeface="Arial"/>
                <a:cs typeface="Arial"/>
                <a:sym typeface="Arial"/>
              </a:rPr>
              <a:t>, que </a:t>
            </a:r>
            <a:r>
              <a:rPr lang="en-US" sz="3500" dirty="0" err="1">
                <a:solidFill>
                  <a:srgbClr val="000000"/>
                </a:solidFill>
                <a:latin typeface="Arial"/>
                <a:ea typeface="Arial"/>
                <a:cs typeface="Arial"/>
                <a:sym typeface="Arial"/>
              </a:rPr>
              <a:t>permanece</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vigente</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durante</a:t>
            </a:r>
            <a:r>
              <a:rPr lang="en-US" sz="3500" dirty="0">
                <a:solidFill>
                  <a:srgbClr val="000000"/>
                </a:solidFill>
                <a:latin typeface="Arial"/>
                <a:ea typeface="Arial"/>
                <a:cs typeface="Arial"/>
                <a:sym typeface="Arial"/>
              </a:rPr>
              <a:t> la </a:t>
            </a:r>
            <a:r>
              <a:rPr lang="en-US" sz="3500" dirty="0" err="1">
                <a:solidFill>
                  <a:srgbClr val="000000"/>
                </a:solidFill>
                <a:latin typeface="Arial"/>
                <a:ea typeface="Arial"/>
                <a:cs typeface="Arial"/>
                <a:sym typeface="Arial"/>
              </a:rPr>
              <a:t>relación</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laboral</a:t>
            </a:r>
            <a:r>
              <a:rPr lang="en-US" sz="3500" dirty="0">
                <a:solidFill>
                  <a:srgbClr val="000000"/>
                </a:solidFill>
                <a:latin typeface="Arial"/>
                <a:ea typeface="Arial"/>
                <a:cs typeface="Arial"/>
                <a:sym typeface="Arial"/>
              </a:rPr>
              <a:t>.</a:t>
            </a:r>
          </a:p>
          <a:p>
            <a:pPr algn="l">
              <a:lnSpc>
                <a:spcPts val="4900"/>
              </a:lnSpc>
            </a:pPr>
            <a:endParaRPr lang="en-US" sz="3500" dirty="0">
              <a:solidFill>
                <a:srgbClr val="000000"/>
              </a:solidFill>
              <a:latin typeface="Arial"/>
              <a:ea typeface="Arial"/>
              <a:cs typeface="Arial"/>
              <a:sym typeface="Arial"/>
            </a:endParaRPr>
          </a:p>
          <a:p>
            <a:pPr marL="755659" lvl="1" indent="-377829" algn="l">
              <a:lnSpc>
                <a:spcPts val="4900"/>
              </a:lnSpc>
              <a:buFont typeface="Arial"/>
              <a:buChar char="•"/>
            </a:pPr>
            <a:r>
              <a:rPr lang="en-US" sz="3500" dirty="0">
                <a:solidFill>
                  <a:srgbClr val="000000"/>
                </a:solidFill>
                <a:latin typeface="Arial"/>
                <a:ea typeface="Arial"/>
                <a:cs typeface="Arial"/>
                <a:sym typeface="Arial"/>
              </a:rPr>
              <a:t>Cierre: </a:t>
            </a:r>
            <a:r>
              <a:rPr lang="en-US" sz="3500" dirty="0" err="1">
                <a:solidFill>
                  <a:srgbClr val="000000"/>
                </a:solidFill>
                <a:latin typeface="Arial"/>
                <a:ea typeface="Arial"/>
                <a:cs typeface="Arial"/>
                <a:sym typeface="Arial"/>
              </a:rPr>
              <a:t>informar</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cómo</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continúa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el</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proceso</a:t>
            </a:r>
            <a:r>
              <a:rPr lang="en-US" sz="3500" dirty="0">
                <a:solidFill>
                  <a:srgbClr val="000000"/>
                </a:solidFill>
                <a:latin typeface="Arial"/>
                <a:ea typeface="Arial"/>
                <a:cs typeface="Arial"/>
                <a:sym typeface="Arial"/>
              </a:rPr>
              <a:t>.</a:t>
            </a:r>
          </a:p>
          <a:p>
            <a:pPr algn="l">
              <a:lnSpc>
                <a:spcPts val="4900"/>
              </a:lnSpc>
            </a:pPr>
            <a:endParaRPr lang="en-US" sz="3500" dirty="0">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743871"/>
            <a:ext cx="13411977" cy="75501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ETAPAS DEL PROCESO:</a:t>
            </a:r>
          </a:p>
        </p:txBody>
      </p:sp>
      <p:sp>
        <p:nvSpPr>
          <p:cNvPr id="5" name="TextBox 5"/>
          <p:cNvSpPr txBox="1"/>
          <p:nvPr/>
        </p:nvSpPr>
        <p:spPr>
          <a:xfrm>
            <a:off x="833504" y="2303482"/>
            <a:ext cx="13851433" cy="7506414"/>
          </a:xfrm>
          <a:prstGeom prst="rect">
            <a:avLst/>
          </a:prstGeom>
        </p:spPr>
        <p:txBody>
          <a:bodyPr lIns="0" tIns="0" rIns="0" bIns="0" rtlCol="0" anchor="t">
            <a:spAutoFit/>
          </a:bodyPr>
          <a:lstStyle/>
          <a:p>
            <a:pPr algn="l">
              <a:lnSpc>
                <a:spcPts val="4900"/>
              </a:lnSpc>
            </a:pPr>
            <a:r>
              <a:rPr lang="en-US" sz="3500" b="1" dirty="0">
                <a:solidFill>
                  <a:srgbClr val="000000"/>
                </a:solidFill>
                <a:latin typeface="Arial Bold"/>
                <a:ea typeface="Arial Bold"/>
                <a:cs typeface="Arial Bold"/>
                <a:sym typeface="Arial Bold"/>
              </a:rPr>
              <a:t>5- </a:t>
            </a:r>
            <a:r>
              <a:rPr lang="en-US" sz="3500" b="1" dirty="0" err="1">
                <a:solidFill>
                  <a:srgbClr val="000000"/>
                </a:solidFill>
                <a:latin typeface="Arial Bold"/>
                <a:ea typeface="Arial Bold"/>
                <a:cs typeface="Arial Bold"/>
                <a:sym typeface="Arial Bold"/>
              </a:rPr>
              <a:t>Evaluaciones</a:t>
            </a:r>
            <a:r>
              <a:rPr lang="en-US" sz="3500" b="1" dirty="0">
                <a:solidFill>
                  <a:srgbClr val="000000"/>
                </a:solidFill>
                <a:latin typeface="Arial Bold"/>
                <a:ea typeface="Arial Bold"/>
                <a:cs typeface="Arial Bold"/>
                <a:sym typeface="Arial Bold"/>
              </a:rPr>
              <a:t> del </a:t>
            </a:r>
            <a:r>
              <a:rPr lang="en-US" sz="3500" b="1" dirty="0" err="1">
                <a:solidFill>
                  <a:srgbClr val="000000"/>
                </a:solidFill>
                <a:latin typeface="Arial Bold"/>
                <a:ea typeface="Arial Bold"/>
                <a:cs typeface="Arial Bold"/>
                <a:sym typeface="Arial Bold"/>
              </a:rPr>
              <a:t>puesto</a:t>
            </a:r>
            <a:r>
              <a:rPr lang="en-US" sz="3500" b="1" dirty="0">
                <a:solidFill>
                  <a:srgbClr val="000000"/>
                </a:solidFill>
                <a:latin typeface="Arial Bold"/>
                <a:ea typeface="Arial Bold"/>
                <a:cs typeface="Arial Bold"/>
                <a:sym typeface="Arial Bold"/>
              </a:rPr>
              <a:t>: </a:t>
            </a:r>
          </a:p>
          <a:p>
            <a:pPr algn="l">
              <a:lnSpc>
                <a:spcPts val="4900"/>
              </a:lnSpc>
            </a:pPr>
            <a:endParaRPr lang="en-US" sz="3500" b="1" dirty="0">
              <a:solidFill>
                <a:srgbClr val="000000"/>
              </a:solidFill>
              <a:latin typeface="Arial Bold"/>
              <a:ea typeface="Arial Bold"/>
              <a:cs typeface="Arial Bold"/>
              <a:sym typeface="Arial Bold"/>
            </a:endParaRPr>
          </a:p>
          <a:p>
            <a:pPr algn="l">
              <a:lnSpc>
                <a:spcPts val="4900"/>
              </a:lnSpc>
            </a:pPr>
            <a:r>
              <a:rPr lang="en-US" sz="3500" dirty="0">
                <a:solidFill>
                  <a:srgbClr val="000000"/>
                </a:solidFill>
                <a:latin typeface="Arial"/>
                <a:ea typeface="Arial"/>
                <a:cs typeface="Arial"/>
                <a:sym typeface="Arial"/>
              </a:rPr>
              <a:t>Segun la </a:t>
            </a:r>
            <a:r>
              <a:rPr lang="en-US" sz="3500" dirty="0" err="1">
                <a:solidFill>
                  <a:srgbClr val="000000"/>
                </a:solidFill>
                <a:latin typeface="Arial"/>
                <a:ea typeface="Arial"/>
                <a:cs typeface="Arial"/>
                <a:sym typeface="Arial"/>
              </a:rPr>
              <a:t>vacante</a:t>
            </a:r>
            <a:r>
              <a:rPr lang="en-US" sz="3500" dirty="0">
                <a:solidFill>
                  <a:srgbClr val="000000"/>
                </a:solidFill>
                <a:latin typeface="Arial"/>
                <a:ea typeface="Arial"/>
                <a:cs typeface="Arial"/>
                <a:sym typeface="Arial"/>
              </a:rPr>
              <a:t> a </a:t>
            </a:r>
            <a:r>
              <a:rPr lang="en-US" sz="3500" dirty="0" err="1">
                <a:solidFill>
                  <a:srgbClr val="000000"/>
                </a:solidFill>
                <a:latin typeface="Arial"/>
                <a:ea typeface="Arial"/>
                <a:cs typeface="Arial"/>
                <a:sym typeface="Arial"/>
              </a:rPr>
              <a:t>cubrir</a:t>
            </a:r>
            <a:r>
              <a:rPr lang="en-US" sz="3500" dirty="0">
                <a:solidFill>
                  <a:srgbClr val="000000"/>
                </a:solidFill>
                <a:latin typeface="Arial"/>
                <a:ea typeface="Arial"/>
                <a:cs typeface="Arial"/>
                <a:sym typeface="Arial"/>
              </a:rPr>
              <a:t>, se </a:t>
            </a:r>
            <a:r>
              <a:rPr lang="en-US" sz="3500" dirty="0" err="1">
                <a:solidFill>
                  <a:srgbClr val="000000"/>
                </a:solidFill>
                <a:latin typeface="Arial"/>
                <a:ea typeface="Arial"/>
                <a:cs typeface="Arial"/>
                <a:sym typeface="Arial"/>
              </a:rPr>
              <a:t>realizan</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distintos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examenes</a:t>
            </a:r>
            <a:r>
              <a:rPr lang="en-US" sz="3500" dirty="0">
                <a:solidFill>
                  <a:srgbClr val="000000"/>
                </a:solidFill>
                <a:latin typeface="Arial"/>
                <a:ea typeface="Arial"/>
                <a:cs typeface="Arial"/>
                <a:sym typeface="Arial"/>
              </a:rPr>
              <a:t> que </a:t>
            </a:r>
            <a:r>
              <a:rPr lang="en-US" sz="3500" dirty="0" err="1">
                <a:solidFill>
                  <a:srgbClr val="000000"/>
                </a:solidFill>
                <a:latin typeface="Arial"/>
                <a:ea typeface="Arial"/>
                <a:cs typeface="Arial"/>
                <a:sym typeface="Arial"/>
              </a:rPr>
              <a:t>permiten</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conocer</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el</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posible</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desempeño</a:t>
            </a:r>
            <a:r>
              <a:rPr lang="en-US" sz="3500" dirty="0">
                <a:solidFill>
                  <a:srgbClr val="000000"/>
                </a:solidFill>
                <a:latin typeface="Arial"/>
                <a:ea typeface="Arial"/>
                <a:cs typeface="Arial"/>
                <a:sym typeface="Arial"/>
              </a:rPr>
              <a:t> que </a:t>
            </a:r>
            <a:r>
              <a:rPr lang="en-US" sz="3500" dirty="0" err="1">
                <a:solidFill>
                  <a:srgbClr val="000000"/>
                </a:solidFill>
                <a:latin typeface="Arial"/>
                <a:ea typeface="Arial"/>
                <a:cs typeface="Arial"/>
                <a:sym typeface="Arial"/>
              </a:rPr>
              <a:t>tendrá</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el</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canditato</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en</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el</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puesto</a:t>
            </a:r>
            <a:r>
              <a:rPr lang="en-US" sz="3500" dirty="0">
                <a:solidFill>
                  <a:srgbClr val="000000"/>
                </a:solidFill>
                <a:latin typeface="Arial"/>
                <a:ea typeface="Arial"/>
                <a:cs typeface="Arial"/>
                <a:sym typeface="Arial"/>
              </a:rPr>
              <a:t>. </a:t>
            </a:r>
          </a:p>
          <a:p>
            <a:pPr algn="l">
              <a:lnSpc>
                <a:spcPts val="4900"/>
              </a:lnSpc>
            </a:pPr>
            <a:endParaRPr lang="en-US" sz="3500" dirty="0">
              <a:solidFill>
                <a:srgbClr val="000000"/>
              </a:solidFill>
              <a:latin typeface="Arial"/>
              <a:ea typeface="Arial"/>
              <a:cs typeface="Arial"/>
              <a:sym typeface="Arial"/>
            </a:endParaRPr>
          </a:p>
          <a:p>
            <a:pPr algn="l">
              <a:lnSpc>
                <a:spcPts val="4900"/>
              </a:lnSpc>
            </a:pPr>
            <a:r>
              <a:rPr lang="en-US" sz="3500" dirty="0" err="1">
                <a:solidFill>
                  <a:srgbClr val="000000"/>
                </a:solidFill>
                <a:latin typeface="Arial"/>
                <a:ea typeface="Arial"/>
                <a:cs typeface="Arial"/>
                <a:sym typeface="Arial"/>
              </a:rPr>
              <a:t>Ejemplo</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Prueba</a:t>
            </a:r>
            <a:r>
              <a:rPr lang="en-US" sz="3500" dirty="0">
                <a:solidFill>
                  <a:srgbClr val="000000"/>
                </a:solidFill>
                <a:latin typeface="Arial"/>
                <a:ea typeface="Arial"/>
                <a:cs typeface="Arial"/>
                <a:sym typeface="Arial"/>
              </a:rPr>
              <a:t> de Local - </a:t>
            </a:r>
            <a:r>
              <a:rPr lang="en-US" sz="3500" dirty="0" err="1">
                <a:solidFill>
                  <a:srgbClr val="000000"/>
                </a:solidFill>
                <a:latin typeface="Arial"/>
                <a:ea typeface="Arial"/>
                <a:cs typeface="Arial"/>
                <a:sym typeface="Arial"/>
              </a:rPr>
              <a:t>Prueba</a:t>
            </a:r>
            <a:r>
              <a:rPr lang="en-US" sz="3500" dirty="0">
                <a:solidFill>
                  <a:srgbClr val="000000"/>
                </a:solidFill>
                <a:latin typeface="Arial"/>
                <a:ea typeface="Arial"/>
                <a:cs typeface="Arial"/>
                <a:sym typeface="Arial"/>
              </a:rPr>
              <a:t> de Altura - </a:t>
            </a:r>
            <a:r>
              <a:rPr lang="en-US" sz="3500" dirty="0" err="1">
                <a:solidFill>
                  <a:srgbClr val="000000"/>
                </a:solidFill>
                <a:latin typeface="Arial"/>
                <a:ea typeface="Arial"/>
                <a:cs typeface="Arial"/>
                <a:sym typeface="Arial"/>
              </a:rPr>
              <a:t>Psicodiagnóstico</a:t>
            </a:r>
            <a:r>
              <a:rPr lang="en-US" sz="3500" dirty="0">
                <a:solidFill>
                  <a:srgbClr val="000000"/>
                </a:solidFill>
                <a:latin typeface="Arial"/>
                <a:ea typeface="Arial"/>
                <a:cs typeface="Arial"/>
                <a:sym typeface="Arial"/>
              </a:rPr>
              <a:t>.</a:t>
            </a:r>
          </a:p>
          <a:p>
            <a:pPr algn="l">
              <a:lnSpc>
                <a:spcPts val="4900"/>
              </a:lnSpc>
            </a:pPr>
            <a:endParaRPr lang="en-US" sz="3500" dirty="0">
              <a:solidFill>
                <a:srgbClr val="000000"/>
              </a:solidFill>
              <a:latin typeface="Arial"/>
              <a:ea typeface="Arial"/>
              <a:cs typeface="Arial"/>
              <a:sym typeface="Arial"/>
            </a:endParaRPr>
          </a:p>
          <a:p>
            <a:pPr algn="l">
              <a:lnSpc>
                <a:spcPts val="4900"/>
              </a:lnSpc>
            </a:pPr>
            <a:r>
              <a:rPr lang="en-US" sz="3500" b="1" dirty="0">
                <a:solidFill>
                  <a:srgbClr val="000000"/>
                </a:solidFill>
                <a:latin typeface="Arial Bold"/>
                <a:ea typeface="Arial Bold"/>
                <a:cs typeface="Arial Bold"/>
                <a:sym typeface="Arial Bold"/>
              </a:rPr>
              <a:t>6- Examen </a:t>
            </a:r>
            <a:r>
              <a:rPr lang="en-US" sz="3500" b="1" dirty="0" err="1">
                <a:solidFill>
                  <a:srgbClr val="000000"/>
                </a:solidFill>
                <a:latin typeface="Arial Bold"/>
                <a:ea typeface="Arial Bold"/>
                <a:cs typeface="Arial Bold"/>
                <a:sym typeface="Arial Bold"/>
              </a:rPr>
              <a:t>Preocupacional</a:t>
            </a:r>
            <a:r>
              <a:rPr lang="en-US" sz="3500" b="1" dirty="0">
                <a:solidFill>
                  <a:srgbClr val="000000"/>
                </a:solidFill>
                <a:latin typeface="Arial Bold"/>
                <a:ea typeface="Arial Bold"/>
                <a:cs typeface="Arial Bold"/>
                <a:sym typeface="Arial Bold"/>
              </a:rPr>
              <a:t>.</a:t>
            </a:r>
          </a:p>
          <a:p>
            <a:pPr algn="l">
              <a:lnSpc>
                <a:spcPts val="4900"/>
              </a:lnSpc>
            </a:pPr>
            <a:endParaRPr lang="en-US" sz="3500" b="1" dirty="0">
              <a:solidFill>
                <a:srgbClr val="000000"/>
              </a:solidFill>
              <a:latin typeface="Arial Bold"/>
              <a:ea typeface="Arial Bold"/>
              <a:cs typeface="Arial Bold"/>
              <a:sym typeface="Arial Bold"/>
            </a:endParaRPr>
          </a:p>
          <a:p>
            <a:pPr algn="l">
              <a:lnSpc>
                <a:spcPts val="4900"/>
              </a:lnSpc>
            </a:pPr>
            <a:r>
              <a:rPr lang="en-US" sz="3500" b="1" dirty="0">
                <a:solidFill>
                  <a:srgbClr val="000000"/>
                </a:solidFill>
                <a:latin typeface="Arial Bold"/>
                <a:ea typeface="Arial Bold"/>
                <a:cs typeface="Arial Bold"/>
                <a:sym typeface="Arial Bold"/>
              </a:rPr>
              <a:t>7- </a:t>
            </a:r>
            <a:r>
              <a:rPr lang="en-US" sz="3500" b="1" dirty="0" err="1">
                <a:solidFill>
                  <a:srgbClr val="000000"/>
                </a:solidFill>
                <a:latin typeface="Arial Bold"/>
                <a:ea typeface="Arial Bold"/>
                <a:cs typeface="Arial Bold"/>
                <a:sym typeface="Arial Bold"/>
              </a:rPr>
              <a:t>Solicitud</a:t>
            </a:r>
            <a:r>
              <a:rPr lang="en-US" sz="3500" b="1" dirty="0">
                <a:solidFill>
                  <a:srgbClr val="000000"/>
                </a:solidFill>
                <a:latin typeface="Arial Bold"/>
                <a:ea typeface="Arial Bold"/>
                <a:cs typeface="Arial Bold"/>
                <a:sym typeface="Arial Bold"/>
              </a:rPr>
              <a:t> de </a:t>
            </a:r>
            <a:r>
              <a:rPr lang="en-US" sz="3500" b="1" dirty="0" err="1">
                <a:solidFill>
                  <a:srgbClr val="000000"/>
                </a:solidFill>
                <a:latin typeface="Arial Bold"/>
                <a:ea typeface="Arial Bold"/>
                <a:cs typeface="Arial Bold"/>
                <a:sym typeface="Arial Bold"/>
              </a:rPr>
              <a:t>documentación</a:t>
            </a:r>
            <a:r>
              <a:rPr lang="en-US" sz="3500" b="1" dirty="0">
                <a:solidFill>
                  <a:srgbClr val="000000"/>
                </a:solidFill>
                <a:latin typeface="Arial Bold"/>
                <a:ea typeface="Arial Bold"/>
                <a:cs typeface="Arial Bold"/>
                <a:sym typeface="Arial Bold"/>
              </a:rPr>
              <a:t> y </a:t>
            </a:r>
            <a:r>
              <a:rPr lang="en-US" sz="3500" b="1" dirty="0" err="1">
                <a:solidFill>
                  <a:srgbClr val="000000"/>
                </a:solidFill>
                <a:latin typeface="Arial Bold"/>
                <a:ea typeface="Arial Bold"/>
                <a:cs typeface="Arial Bold"/>
                <a:sym typeface="Arial Bold"/>
              </a:rPr>
              <a:t>coordinación</a:t>
            </a:r>
            <a:r>
              <a:rPr lang="en-US" sz="3500" b="1" dirty="0">
                <a:solidFill>
                  <a:srgbClr val="000000"/>
                </a:solidFill>
                <a:latin typeface="Arial Bold"/>
                <a:ea typeface="Arial Bold"/>
                <a:cs typeface="Arial Bold"/>
                <a:sym typeface="Arial Bold"/>
              </a:rPr>
              <a:t> de </a:t>
            </a:r>
            <a:r>
              <a:rPr lang="en-US" sz="3500" b="1" dirty="0" err="1">
                <a:solidFill>
                  <a:srgbClr val="000000"/>
                </a:solidFill>
                <a:latin typeface="Arial Bold"/>
                <a:ea typeface="Arial Bold"/>
                <a:cs typeface="Arial Bold"/>
                <a:sym typeface="Arial Bold"/>
              </a:rPr>
              <a:t>ingreso</a:t>
            </a:r>
            <a:r>
              <a:rPr lang="en-US" sz="3500" b="1" dirty="0">
                <a:solidFill>
                  <a:srgbClr val="000000"/>
                </a:solidFill>
                <a:latin typeface="Arial Bold"/>
                <a:ea typeface="Arial Bold"/>
                <a:cs typeface="Arial Bold"/>
                <a:sym typeface="Arial Bold"/>
              </a:rPr>
              <a:t> con </a:t>
            </a:r>
            <a:r>
              <a:rPr lang="en-US" sz="3500" b="1" dirty="0" err="1">
                <a:solidFill>
                  <a:srgbClr val="000000"/>
                </a:solidFill>
                <a:latin typeface="Arial Bold"/>
                <a:ea typeface="Arial Bold"/>
                <a:cs typeface="Arial Bold"/>
                <a:sym typeface="Arial Bold"/>
              </a:rPr>
              <a:t>líderes</a:t>
            </a:r>
            <a:r>
              <a:rPr lang="en-US" sz="3500" b="1" dirty="0">
                <a:solidFill>
                  <a:srgbClr val="000000"/>
                </a:solidFill>
                <a:latin typeface="Arial Bold"/>
                <a:ea typeface="Arial Bold"/>
                <a:cs typeface="Arial Bold"/>
                <a:sym typeface="Arial Bold"/>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743871"/>
            <a:ext cx="13411977" cy="75501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ETAPAS DEL PROCESO:</a:t>
            </a:r>
          </a:p>
        </p:txBody>
      </p:sp>
      <p:sp>
        <p:nvSpPr>
          <p:cNvPr id="5" name="TextBox 5"/>
          <p:cNvSpPr txBox="1"/>
          <p:nvPr/>
        </p:nvSpPr>
        <p:spPr>
          <a:xfrm>
            <a:off x="833504" y="2303482"/>
            <a:ext cx="13851433" cy="6864349"/>
          </a:xfrm>
          <a:prstGeom prst="rect">
            <a:avLst/>
          </a:prstGeom>
        </p:spPr>
        <p:txBody>
          <a:bodyPr lIns="0" tIns="0" rIns="0" bIns="0" rtlCol="0" anchor="t">
            <a:spAutoFit/>
          </a:bodyPr>
          <a:lstStyle/>
          <a:p>
            <a:pPr algn="l">
              <a:lnSpc>
                <a:spcPts val="4900"/>
              </a:lnSpc>
            </a:pPr>
            <a:r>
              <a:rPr lang="en-US" sz="3500" b="1" dirty="0">
                <a:solidFill>
                  <a:srgbClr val="000000"/>
                </a:solidFill>
                <a:latin typeface="Arial Bold"/>
                <a:ea typeface="Arial Bold"/>
                <a:cs typeface="Arial Bold"/>
                <a:sym typeface="Arial Bold"/>
              </a:rPr>
              <a:t>8- </a:t>
            </a:r>
            <a:r>
              <a:rPr lang="en-US" sz="3500" b="1" dirty="0" err="1">
                <a:solidFill>
                  <a:srgbClr val="000000"/>
                </a:solidFill>
                <a:latin typeface="Arial Bold"/>
                <a:ea typeface="Arial Bold"/>
                <a:cs typeface="Arial Bold"/>
                <a:sym typeface="Arial Bold"/>
              </a:rPr>
              <a:t>Ingreso</a:t>
            </a:r>
            <a:r>
              <a:rPr lang="en-US" sz="3500" b="1" dirty="0">
                <a:solidFill>
                  <a:srgbClr val="000000"/>
                </a:solidFill>
                <a:latin typeface="Arial Bold"/>
                <a:ea typeface="Arial Bold"/>
                <a:cs typeface="Arial Bold"/>
                <a:sym typeface="Arial Bold"/>
              </a:rPr>
              <a:t> e </a:t>
            </a:r>
            <a:r>
              <a:rPr lang="en-US" sz="3500" b="1" dirty="0" err="1">
                <a:solidFill>
                  <a:srgbClr val="000000"/>
                </a:solidFill>
                <a:latin typeface="Arial Bold"/>
                <a:ea typeface="Arial Bold"/>
                <a:cs typeface="Arial Bold"/>
                <a:sym typeface="Arial Bold"/>
              </a:rPr>
              <a:t>Inducción</a:t>
            </a:r>
            <a:r>
              <a:rPr lang="en-US" sz="3500" b="1" dirty="0">
                <a:solidFill>
                  <a:srgbClr val="000000"/>
                </a:solidFill>
                <a:latin typeface="Arial Bold"/>
                <a:ea typeface="Arial Bold"/>
                <a:cs typeface="Arial Bold"/>
                <a:sym typeface="Arial Bold"/>
              </a:rPr>
              <a:t>:</a:t>
            </a:r>
          </a:p>
          <a:p>
            <a:pPr algn="l">
              <a:lnSpc>
                <a:spcPts val="4900"/>
              </a:lnSpc>
            </a:pPr>
            <a:r>
              <a:rPr lang="en-US" sz="3500" dirty="0" err="1">
                <a:solidFill>
                  <a:srgbClr val="000000"/>
                </a:solidFill>
                <a:latin typeface="Arial"/>
                <a:ea typeface="Arial"/>
                <a:cs typeface="Arial"/>
                <a:sym typeface="Arial"/>
              </a:rPr>
              <a:t>Lograr</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el</a:t>
            </a:r>
            <a:r>
              <a:rPr lang="en-US" sz="3500" dirty="0">
                <a:solidFill>
                  <a:srgbClr val="000000"/>
                </a:solidFill>
                <a:latin typeface="Arial"/>
                <a:ea typeface="Arial"/>
                <a:cs typeface="Arial"/>
                <a:sym typeface="Arial"/>
              </a:rPr>
              <a:t> primer </a:t>
            </a:r>
            <a:r>
              <a:rPr lang="en-US" sz="3500" dirty="0" err="1">
                <a:solidFill>
                  <a:srgbClr val="000000"/>
                </a:solidFill>
                <a:latin typeface="Arial"/>
                <a:ea typeface="Arial"/>
                <a:cs typeface="Arial"/>
                <a:sym typeface="Arial"/>
              </a:rPr>
              <a:t>acercamiento</a:t>
            </a:r>
            <a:r>
              <a:rPr lang="en-US" sz="3500" dirty="0">
                <a:solidFill>
                  <a:srgbClr val="000000"/>
                </a:solidFill>
                <a:latin typeface="Arial"/>
                <a:ea typeface="Arial"/>
                <a:cs typeface="Arial"/>
                <a:sym typeface="Arial"/>
              </a:rPr>
              <a:t> del </a:t>
            </a:r>
            <a:r>
              <a:rPr lang="en-US" sz="3500" dirty="0" err="1">
                <a:solidFill>
                  <a:srgbClr val="000000"/>
                </a:solidFill>
                <a:latin typeface="Arial"/>
                <a:ea typeface="Arial"/>
                <a:cs typeface="Arial"/>
                <a:sym typeface="Arial"/>
              </a:rPr>
              <a:t>colaborador</a:t>
            </a:r>
            <a:r>
              <a:rPr lang="en-US" sz="3500" dirty="0">
                <a:solidFill>
                  <a:srgbClr val="000000"/>
                </a:solidFill>
                <a:latin typeface="Arial"/>
                <a:ea typeface="Arial"/>
                <a:cs typeface="Arial"/>
                <a:sym typeface="Arial"/>
              </a:rPr>
              <a:t> a la </a:t>
            </a:r>
            <a:r>
              <a:rPr lang="en-US" sz="3500" dirty="0" err="1">
                <a:solidFill>
                  <a:srgbClr val="000000"/>
                </a:solidFill>
                <a:latin typeface="Arial"/>
                <a:ea typeface="Arial"/>
                <a:cs typeface="Arial"/>
                <a:sym typeface="Arial"/>
              </a:rPr>
              <a:t>empresa</a:t>
            </a:r>
            <a:r>
              <a:rPr lang="en-US" sz="3500" dirty="0">
                <a:solidFill>
                  <a:srgbClr val="000000"/>
                </a:solidFill>
                <a:latin typeface="Arial"/>
                <a:ea typeface="Arial"/>
                <a:cs typeface="Arial"/>
                <a:sym typeface="Arial"/>
              </a:rPr>
              <a:t>.</a:t>
            </a:r>
          </a:p>
          <a:p>
            <a:pPr algn="l">
              <a:lnSpc>
                <a:spcPts val="4900"/>
              </a:lnSpc>
            </a:pPr>
            <a:r>
              <a:rPr lang="en-US" sz="3500" dirty="0">
                <a:solidFill>
                  <a:srgbClr val="000000"/>
                </a:solidFill>
                <a:latin typeface="Arial"/>
                <a:ea typeface="Arial"/>
                <a:cs typeface="Arial"/>
                <a:sym typeface="Arial"/>
              </a:rPr>
              <a:t> </a:t>
            </a:r>
          </a:p>
          <a:p>
            <a:pPr algn="l">
              <a:lnSpc>
                <a:spcPts val="4900"/>
              </a:lnSpc>
            </a:pPr>
            <a:r>
              <a:rPr lang="en-US" sz="3500" dirty="0">
                <a:solidFill>
                  <a:srgbClr val="000000"/>
                </a:solidFill>
                <a:latin typeface="Arial"/>
                <a:ea typeface="Arial"/>
                <a:cs typeface="Arial"/>
                <a:sym typeface="Arial"/>
              </a:rPr>
              <a:t>Dos </a:t>
            </a:r>
            <a:r>
              <a:rPr lang="en-US" sz="3500" dirty="0" err="1">
                <a:solidFill>
                  <a:srgbClr val="000000"/>
                </a:solidFill>
                <a:latin typeface="Arial"/>
                <a:ea typeface="Arial"/>
                <a:cs typeface="Arial"/>
                <a:sym typeface="Arial"/>
              </a:rPr>
              <a:t>instancias</a:t>
            </a:r>
            <a:r>
              <a:rPr lang="en-US" sz="3500" dirty="0">
                <a:solidFill>
                  <a:srgbClr val="000000"/>
                </a:solidFill>
                <a:latin typeface="Arial"/>
                <a:ea typeface="Arial"/>
                <a:cs typeface="Arial"/>
                <a:sym typeface="Arial"/>
              </a:rPr>
              <a:t>: </a:t>
            </a:r>
          </a:p>
          <a:p>
            <a:pPr marL="755659" lvl="1" indent="-377829" algn="l">
              <a:lnSpc>
                <a:spcPts val="4900"/>
              </a:lnSpc>
              <a:buFont typeface="Arial"/>
              <a:buChar char="•"/>
            </a:pPr>
            <a:r>
              <a:rPr lang="en-US" sz="3500" b="1" dirty="0" err="1">
                <a:solidFill>
                  <a:srgbClr val="000000"/>
                </a:solidFill>
                <a:latin typeface="Arial Bold"/>
                <a:ea typeface="Arial Bold"/>
                <a:cs typeface="Arial Bold"/>
                <a:sym typeface="Arial Bold"/>
              </a:rPr>
              <a:t>Inducción</a:t>
            </a:r>
            <a:r>
              <a:rPr lang="en-US" sz="3500" b="1" dirty="0">
                <a:solidFill>
                  <a:srgbClr val="000000"/>
                </a:solidFill>
                <a:latin typeface="Arial Bold"/>
                <a:ea typeface="Arial Bold"/>
                <a:cs typeface="Arial Bold"/>
                <a:sym typeface="Arial Bold"/>
              </a:rPr>
              <a:t> a la </a:t>
            </a:r>
            <a:r>
              <a:rPr lang="en-US" sz="3500" b="1" dirty="0" err="1">
                <a:solidFill>
                  <a:srgbClr val="000000"/>
                </a:solidFill>
                <a:latin typeface="Arial Bold"/>
                <a:ea typeface="Arial Bold"/>
                <a:cs typeface="Arial Bold"/>
                <a:sym typeface="Arial Bold"/>
              </a:rPr>
              <a:t>empresa</a:t>
            </a:r>
            <a:r>
              <a:rPr lang="en-US" sz="3500" b="1" dirty="0">
                <a:solidFill>
                  <a:srgbClr val="000000"/>
                </a:solidFill>
                <a:latin typeface="Arial Bold"/>
                <a:ea typeface="Arial Bold"/>
                <a:cs typeface="Arial Bold"/>
                <a:sym typeface="Arial Bold"/>
              </a:rPr>
              <a:t>:</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cultura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organigrama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normas</a:t>
            </a:r>
            <a:r>
              <a:rPr lang="en-US" sz="3500" dirty="0">
                <a:solidFill>
                  <a:srgbClr val="000000"/>
                </a:solidFill>
                <a:latin typeface="Arial"/>
                <a:ea typeface="Arial"/>
                <a:cs typeface="Arial"/>
                <a:sym typeface="Arial"/>
              </a:rPr>
              <a:t>, etc.</a:t>
            </a:r>
          </a:p>
          <a:p>
            <a:pPr marL="755659" lvl="1" indent="-377829" algn="l">
              <a:lnSpc>
                <a:spcPts val="4900"/>
              </a:lnSpc>
              <a:buFont typeface="Arial"/>
              <a:buChar char="•"/>
            </a:pPr>
            <a:r>
              <a:rPr lang="en-US" sz="3500" b="1" dirty="0" err="1">
                <a:solidFill>
                  <a:srgbClr val="000000"/>
                </a:solidFill>
                <a:latin typeface="Arial Bold"/>
                <a:ea typeface="Arial Bold"/>
                <a:cs typeface="Arial Bold"/>
                <a:sym typeface="Arial Bold"/>
              </a:rPr>
              <a:t>Inducción</a:t>
            </a:r>
            <a:r>
              <a:rPr lang="en-US" sz="3500" b="1" dirty="0">
                <a:solidFill>
                  <a:srgbClr val="000000"/>
                </a:solidFill>
                <a:latin typeface="Arial Bold"/>
                <a:ea typeface="Arial Bold"/>
                <a:cs typeface="Arial Bold"/>
                <a:sym typeface="Arial Bold"/>
              </a:rPr>
              <a:t> al </a:t>
            </a:r>
            <a:r>
              <a:rPr lang="en-US" sz="3500" b="1" dirty="0" err="1">
                <a:solidFill>
                  <a:srgbClr val="000000"/>
                </a:solidFill>
                <a:latin typeface="Arial Bold"/>
                <a:ea typeface="Arial Bold"/>
                <a:cs typeface="Arial Bold"/>
                <a:sym typeface="Arial Bold"/>
              </a:rPr>
              <a:t>puesto</a:t>
            </a:r>
            <a:r>
              <a:rPr lang="en-US" sz="3500" b="1" dirty="0">
                <a:solidFill>
                  <a:srgbClr val="000000"/>
                </a:solidFill>
                <a:latin typeface="Arial Bold"/>
                <a:ea typeface="Arial Bold"/>
                <a:cs typeface="Arial Bold"/>
                <a:sym typeface="Arial Bold"/>
              </a:rPr>
              <a:t>:</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tareas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procesos</a:t>
            </a:r>
            <a:r>
              <a:rPr lang="en-US" sz="3500" dirty="0">
                <a:solidFill>
                  <a:srgbClr val="000000"/>
                </a:solidFill>
                <a:latin typeface="Arial"/>
                <a:ea typeface="Arial"/>
                <a:cs typeface="Arial"/>
                <a:sym typeface="Arial"/>
              </a:rPr>
              <a:t> y </a:t>
            </a:r>
            <a:r>
              <a:rPr lang="en-US" sz="3500" dirty="0" err="1">
                <a:solidFill>
                  <a:srgbClr val="000000"/>
                </a:solidFill>
                <a:latin typeface="Arial"/>
                <a:ea typeface="Arial"/>
                <a:cs typeface="Arial"/>
                <a:sym typeface="Arial"/>
              </a:rPr>
              <a:t>procedimientos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espacio</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trabajo</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compañeros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entrega</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elementos</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trabajo</a:t>
            </a:r>
            <a:r>
              <a:rPr lang="en-US" sz="3500" dirty="0">
                <a:solidFill>
                  <a:srgbClr val="000000"/>
                </a:solidFill>
                <a:latin typeface="Arial"/>
                <a:ea typeface="Arial"/>
                <a:cs typeface="Arial"/>
                <a:sym typeface="Arial"/>
              </a:rPr>
              <a:t>.</a:t>
            </a:r>
          </a:p>
          <a:p>
            <a:pPr algn="l">
              <a:lnSpc>
                <a:spcPts val="4900"/>
              </a:lnSpc>
            </a:pPr>
            <a:endParaRPr lang="en-US" sz="3500" dirty="0">
              <a:solidFill>
                <a:srgbClr val="000000"/>
              </a:solidFill>
              <a:latin typeface="Arial"/>
              <a:ea typeface="Arial"/>
              <a:cs typeface="Arial"/>
              <a:sym typeface="Arial"/>
            </a:endParaRPr>
          </a:p>
          <a:p>
            <a:pPr algn="l">
              <a:lnSpc>
                <a:spcPts val="4900"/>
              </a:lnSpc>
            </a:pPr>
            <a:r>
              <a:rPr lang="en-US" sz="3500" dirty="0" err="1">
                <a:solidFill>
                  <a:srgbClr val="000000"/>
                </a:solidFill>
                <a:latin typeface="Arial"/>
                <a:ea typeface="Arial"/>
                <a:cs typeface="Arial"/>
                <a:sym typeface="Arial"/>
              </a:rPr>
              <a:t>Tiempos</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capacitación</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cada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puesto</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puede</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variar</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en</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los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tiempos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necesarios</a:t>
            </a:r>
            <a:r>
              <a:rPr lang="en-US" sz="3500" dirty="0">
                <a:solidFill>
                  <a:srgbClr val="000000"/>
                </a:solidFill>
                <a:latin typeface="Arial"/>
                <a:ea typeface="Arial"/>
                <a:cs typeface="Arial"/>
                <a:sym typeface="Arial"/>
              </a:rPr>
              <a:t> para </a:t>
            </a:r>
            <a:r>
              <a:rPr lang="en-US" sz="3500" dirty="0" err="1">
                <a:solidFill>
                  <a:srgbClr val="000000"/>
                </a:solidFill>
                <a:latin typeface="Arial"/>
                <a:ea typeface="Arial"/>
                <a:cs typeface="Arial"/>
                <a:sym typeface="Arial"/>
              </a:rPr>
              <a:t>desempeñarse</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manera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efectiva</a:t>
            </a:r>
            <a:r>
              <a:rPr lang="en-US" sz="3500" dirty="0">
                <a:solidFill>
                  <a:srgbClr val="000000"/>
                </a:solidFill>
                <a:latin typeface="Arial"/>
                <a:ea typeface="Arial"/>
                <a:cs typeface="Arial"/>
                <a:sym typeface="Arial"/>
              </a:rPr>
              <a:t>.</a:t>
            </a:r>
          </a:p>
          <a:p>
            <a:pPr algn="l">
              <a:lnSpc>
                <a:spcPts val="4900"/>
              </a:lnSpc>
            </a:pPr>
            <a:endParaRPr lang="en-US" sz="3500" dirty="0">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743871"/>
            <a:ext cx="13411977" cy="75501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TIPS DE SELECCIÓN:</a:t>
            </a:r>
          </a:p>
        </p:txBody>
      </p:sp>
      <p:sp>
        <p:nvSpPr>
          <p:cNvPr id="5" name="TextBox 5"/>
          <p:cNvSpPr txBox="1"/>
          <p:nvPr/>
        </p:nvSpPr>
        <p:spPr>
          <a:xfrm>
            <a:off x="322367" y="2050050"/>
            <a:ext cx="13961861" cy="7632062"/>
          </a:xfrm>
          <a:prstGeom prst="rect">
            <a:avLst/>
          </a:prstGeom>
        </p:spPr>
        <p:txBody>
          <a:bodyPr lIns="0" tIns="0" rIns="0" bIns="0" rtlCol="0" anchor="t">
            <a:spAutoFit/>
          </a:bodyPr>
          <a:lstStyle/>
          <a:p>
            <a:pPr marL="755659" lvl="1" indent="-377829" algn="l">
              <a:lnSpc>
                <a:spcPts val="6055"/>
              </a:lnSpc>
              <a:buAutoNum type="arabicPeriod"/>
            </a:pPr>
            <a:r>
              <a:rPr lang="en-US" sz="3500">
                <a:solidFill>
                  <a:srgbClr val="000000"/>
                </a:solidFill>
                <a:latin typeface="Arial"/>
                <a:ea typeface="Arial"/>
                <a:cs typeface="Arial"/>
                <a:sym typeface="Arial"/>
              </a:rPr>
              <a:t>Pre-lectura del CV.</a:t>
            </a:r>
          </a:p>
          <a:p>
            <a:pPr marL="755659" lvl="1" indent="-377829" algn="l">
              <a:lnSpc>
                <a:spcPts val="6055"/>
              </a:lnSpc>
              <a:buAutoNum type="arabicPeriod"/>
            </a:pPr>
            <a:r>
              <a:rPr lang="en-US" sz="3500">
                <a:solidFill>
                  <a:srgbClr val="000000"/>
                </a:solidFill>
                <a:latin typeface="Arial"/>
                <a:ea typeface="Arial"/>
                <a:cs typeface="Arial"/>
                <a:sym typeface="Arial"/>
              </a:rPr>
              <a:t>Preparar preguntas específicas para el puesto.</a:t>
            </a:r>
          </a:p>
          <a:p>
            <a:pPr marL="755659" lvl="1" indent="-377829" algn="l">
              <a:lnSpc>
                <a:spcPts val="6055"/>
              </a:lnSpc>
              <a:buAutoNum type="arabicPeriod"/>
            </a:pPr>
            <a:r>
              <a:rPr lang="en-US" sz="3500">
                <a:solidFill>
                  <a:srgbClr val="000000"/>
                </a:solidFill>
                <a:latin typeface="Arial"/>
                <a:ea typeface="Arial"/>
                <a:cs typeface="Arial"/>
                <a:sym typeface="Arial"/>
              </a:rPr>
              <a:t>Puntualidad. Respeto por los tiempos establecidos.</a:t>
            </a:r>
          </a:p>
          <a:p>
            <a:pPr marL="755659" lvl="1" indent="-377829" algn="l">
              <a:lnSpc>
                <a:spcPts val="6055"/>
              </a:lnSpc>
              <a:buAutoNum type="arabicPeriod"/>
            </a:pPr>
            <a:r>
              <a:rPr lang="en-US" sz="3500">
                <a:solidFill>
                  <a:srgbClr val="000000"/>
                </a:solidFill>
                <a:latin typeface="Arial"/>
                <a:ea typeface="Arial"/>
                <a:cs typeface="Arial"/>
                <a:sym typeface="Arial"/>
              </a:rPr>
              <a:t>Atención plena, observación al lenguaje no verbal.</a:t>
            </a:r>
          </a:p>
          <a:p>
            <a:pPr marL="755659" lvl="1" indent="-377829" algn="l">
              <a:lnSpc>
                <a:spcPts val="6055"/>
              </a:lnSpc>
              <a:buAutoNum type="arabicPeriod"/>
            </a:pPr>
            <a:r>
              <a:rPr lang="en-US" sz="3500">
                <a:solidFill>
                  <a:srgbClr val="000000"/>
                </a:solidFill>
                <a:latin typeface="Arial"/>
                <a:ea typeface="Arial"/>
                <a:cs typeface="Arial"/>
                <a:sym typeface="Arial"/>
              </a:rPr>
              <a:t>Escucha activa.</a:t>
            </a:r>
          </a:p>
          <a:p>
            <a:pPr marL="755659" lvl="1" indent="-377829" algn="l">
              <a:lnSpc>
                <a:spcPts val="6055"/>
              </a:lnSpc>
              <a:buAutoNum type="arabicPeriod"/>
            </a:pPr>
            <a:r>
              <a:rPr lang="en-US" sz="3500">
                <a:solidFill>
                  <a:srgbClr val="000000"/>
                </a:solidFill>
                <a:latin typeface="Arial"/>
                <a:ea typeface="Arial"/>
                <a:cs typeface="Arial"/>
                <a:sym typeface="Arial"/>
              </a:rPr>
              <a:t>Respuestas claras. Coherencia.</a:t>
            </a:r>
          </a:p>
          <a:p>
            <a:pPr marL="755659" lvl="1" indent="-377829" algn="l">
              <a:lnSpc>
                <a:spcPts val="6055"/>
              </a:lnSpc>
              <a:buAutoNum type="arabicPeriod"/>
            </a:pPr>
            <a:r>
              <a:rPr lang="en-US" sz="3500">
                <a:solidFill>
                  <a:srgbClr val="000000"/>
                </a:solidFill>
                <a:latin typeface="Arial"/>
                <a:ea typeface="Arial"/>
                <a:cs typeface="Arial"/>
                <a:sym typeface="Arial"/>
              </a:rPr>
              <a:t>Lenguaje, vocabulario formal.</a:t>
            </a:r>
          </a:p>
          <a:p>
            <a:pPr marL="755659" lvl="1" indent="-377829" algn="l">
              <a:lnSpc>
                <a:spcPts val="6055"/>
              </a:lnSpc>
              <a:buAutoNum type="arabicPeriod"/>
            </a:pPr>
            <a:r>
              <a:rPr lang="en-US" sz="3500">
                <a:solidFill>
                  <a:srgbClr val="000000"/>
                </a:solidFill>
                <a:latin typeface="Arial"/>
                <a:ea typeface="Arial"/>
                <a:cs typeface="Arial"/>
                <a:sym typeface="Arial"/>
              </a:rPr>
              <a:t>Regla del 80/20: permitir que el candidato se explaye.</a:t>
            </a:r>
          </a:p>
          <a:p>
            <a:pPr marL="755659" lvl="1" indent="-377829" algn="l">
              <a:lnSpc>
                <a:spcPts val="6055"/>
              </a:lnSpc>
              <a:buAutoNum type="arabicPeriod"/>
            </a:pPr>
            <a:r>
              <a:rPr lang="en-US" sz="3500">
                <a:solidFill>
                  <a:srgbClr val="000000"/>
                </a:solidFill>
                <a:latin typeface="Arial"/>
                <a:ea typeface="Arial"/>
                <a:cs typeface="Arial"/>
                <a:sym typeface="Arial"/>
              </a:rPr>
              <a:t>Respetar intimidad.</a:t>
            </a:r>
          </a:p>
          <a:p>
            <a:pPr marL="755659" lvl="1" indent="-377829" algn="l">
              <a:lnSpc>
                <a:spcPts val="6055"/>
              </a:lnSpc>
              <a:buAutoNum type="arabicPeriod"/>
            </a:pPr>
            <a:r>
              <a:rPr lang="en-US" sz="3500">
                <a:solidFill>
                  <a:srgbClr val="000000"/>
                </a:solidFill>
                <a:latin typeface="Arial"/>
                <a:ea typeface="Arial"/>
                <a:cs typeface="Arial"/>
                <a:sym typeface="Arial"/>
              </a:rPr>
              <a:t>Tomar nota sobre cada candidato.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743871"/>
            <a:ext cx="13411977" cy="765594"/>
          </a:xfrm>
          <a:prstGeom prst="rect">
            <a:avLst/>
          </a:prstGeom>
        </p:spPr>
        <p:txBody>
          <a:bodyPr lIns="0" tIns="0" rIns="0" bIns="0" rtlCol="0" anchor="t">
            <a:spAutoFit/>
          </a:bodyPr>
          <a:lstStyle/>
          <a:p>
            <a:pPr algn="l">
              <a:lnSpc>
                <a:spcPts val="6160"/>
              </a:lnSpc>
            </a:pPr>
            <a:r>
              <a:rPr lang="en-US" sz="4400" i="1" spc="484" dirty="0">
                <a:solidFill>
                  <a:srgbClr val="EE0613"/>
                </a:solidFill>
                <a:latin typeface="League Spartan"/>
                <a:ea typeface="League Spartan"/>
                <a:cs typeface="League Spartan"/>
                <a:sym typeface="League Spartan"/>
              </a:rPr>
              <a:t>ACTIVIDAD FINAL:</a:t>
            </a:r>
          </a:p>
        </p:txBody>
      </p:sp>
      <p:sp>
        <p:nvSpPr>
          <p:cNvPr id="5" name="TextBox 5"/>
          <p:cNvSpPr txBox="1"/>
          <p:nvPr/>
        </p:nvSpPr>
        <p:spPr>
          <a:xfrm>
            <a:off x="597308" y="2568576"/>
            <a:ext cx="13961861" cy="4343690"/>
          </a:xfrm>
          <a:prstGeom prst="rect">
            <a:avLst/>
          </a:prstGeom>
        </p:spPr>
        <p:txBody>
          <a:bodyPr lIns="0" tIns="0" rIns="0" bIns="0" rtlCol="0" anchor="t">
            <a:spAutoFit/>
          </a:bodyPr>
          <a:lstStyle/>
          <a:p>
            <a:pPr>
              <a:lnSpc>
                <a:spcPts val="4900"/>
              </a:lnSpc>
            </a:pPr>
            <a:r>
              <a:rPr lang="en-US" sz="3500" dirty="0" err="1">
                <a:solidFill>
                  <a:srgbClr val="000000"/>
                </a:solidFill>
                <a:latin typeface="Arial"/>
                <a:ea typeface="Arial"/>
                <a:cs typeface="Arial"/>
                <a:sym typeface="Arial"/>
              </a:rPr>
              <a:t>Estructurar</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una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entrevista</a:t>
            </a:r>
            <a:r>
              <a:rPr lang="en-US" sz="3500" dirty="0">
                <a:solidFill>
                  <a:srgbClr val="000000"/>
                </a:solidFill>
                <a:latin typeface="Arial"/>
                <a:ea typeface="Arial"/>
                <a:cs typeface="Arial"/>
                <a:sym typeface="Arial"/>
              </a:rPr>
              <a:t> con </a:t>
            </a:r>
            <a:r>
              <a:rPr lang="en-US" sz="3500" dirty="0" err="1">
                <a:solidFill>
                  <a:srgbClr val="000000"/>
                </a:solidFill>
                <a:latin typeface="Arial"/>
                <a:ea typeface="Arial"/>
                <a:cs typeface="Arial"/>
                <a:sym typeface="Arial"/>
              </a:rPr>
              <a:t>una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batería</a:t>
            </a:r>
            <a:r>
              <a:rPr lang="en-US" sz="3500" dirty="0">
                <a:solidFill>
                  <a:srgbClr val="000000"/>
                </a:solidFill>
                <a:latin typeface="Arial"/>
                <a:ea typeface="Arial"/>
                <a:cs typeface="Arial"/>
                <a:sym typeface="Arial"/>
              </a:rPr>
              <a:t> de 5 </a:t>
            </a:r>
            <a:r>
              <a:rPr lang="en-US" sz="3500" dirty="0" err="1">
                <a:solidFill>
                  <a:srgbClr val="000000"/>
                </a:solidFill>
                <a:latin typeface="Arial"/>
                <a:ea typeface="Arial"/>
                <a:cs typeface="Arial"/>
                <a:sym typeface="Arial"/>
              </a:rPr>
              <a:t>preguntas</a:t>
            </a:r>
            <a:r>
              <a:rPr lang="en-US" sz="3500" dirty="0">
                <a:solidFill>
                  <a:srgbClr val="000000"/>
                </a:solidFill>
                <a:latin typeface="Arial"/>
                <a:ea typeface="Arial"/>
                <a:cs typeface="Arial"/>
                <a:sym typeface="Arial"/>
              </a:rPr>
              <a:t> para </a:t>
            </a:r>
            <a:r>
              <a:rPr lang="en-US" sz="3500" dirty="0" err="1">
                <a:solidFill>
                  <a:srgbClr val="000000"/>
                </a:solidFill>
                <a:latin typeface="Arial"/>
                <a:ea typeface="Arial"/>
                <a:cs typeface="Arial"/>
                <a:sym typeface="Arial"/>
              </a:rPr>
              <a:t>una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vacante</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en</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su</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área</a:t>
            </a:r>
            <a:r>
              <a:rPr lang="en-US" sz="3500" dirty="0">
                <a:solidFill>
                  <a:srgbClr val="000000"/>
                </a:solidFill>
                <a:latin typeface="Arial"/>
                <a:ea typeface="Arial"/>
                <a:cs typeface="Arial"/>
                <a:sym typeface="Arial"/>
              </a:rPr>
              <a:t>.</a:t>
            </a:r>
            <a:br>
              <a:rPr lang="en-US" sz="3500" dirty="0">
                <a:solidFill>
                  <a:srgbClr val="000000"/>
                </a:solidFill>
                <a:latin typeface="Arial"/>
                <a:ea typeface="Arial"/>
                <a:cs typeface="Arial"/>
                <a:sym typeface="Arial"/>
              </a:rPr>
            </a:br>
            <a:br>
              <a:rPr lang="en-US" sz="3500" dirty="0">
                <a:solidFill>
                  <a:srgbClr val="000000"/>
                </a:solidFill>
                <a:latin typeface="Arial"/>
                <a:ea typeface="Arial"/>
                <a:cs typeface="Arial"/>
                <a:sym typeface="Arial"/>
              </a:rPr>
            </a:br>
            <a:r>
              <a:rPr lang="es-ES" sz="3500" dirty="0">
                <a:solidFill>
                  <a:srgbClr val="000000"/>
                </a:solidFill>
                <a:latin typeface="Arial"/>
                <a:ea typeface="Arial"/>
                <a:cs typeface="Arial"/>
                <a:sym typeface="Arial"/>
              </a:rPr>
              <a:t>El fin es que puedan desarrollar preguntas que los ayuden a indagar en las competencias y requisitos claves para el puesto. </a:t>
            </a:r>
            <a:br>
              <a:rPr lang="es-ES" sz="3500" dirty="0">
                <a:solidFill>
                  <a:srgbClr val="000000"/>
                </a:solidFill>
                <a:latin typeface="Arial"/>
                <a:ea typeface="Arial"/>
                <a:cs typeface="Arial"/>
                <a:sym typeface="Arial"/>
              </a:rPr>
            </a:br>
            <a:br>
              <a:rPr lang="es-ES" sz="3500" dirty="0">
                <a:solidFill>
                  <a:srgbClr val="000000"/>
                </a:solidFill>
                <a:latin typeface="Arial"/>
                <a:ea typeface="Arial"/>
                <a:cs typeface="Arial"/>
                <a:sym typeface="Arial"/>
              </a:rPr>
            </a:br>
            <a:r>
              <a:rPr lang="es-ES" sz="3500" b="1" dirty="0">
                <a:solidFill>
                  <a:srgbClr val="000000"/>
                </a:solidFill>
                <a:latin typeface="Arial"/>
                <a:ea typeface="Arial"/>
                <a:cs typeface="Arial"/>
                <a:sym typeface="Arial"/>
              </a:rPr>
              <a:t>Plazo máximo: Miércoles 17/09. </a:t>
            </a:r>
            <a:endParaRPr lang="en-US" sz="3500" b="1"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531019"/>
            <a:ext cx="13866841" cy="153606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¿QUÉ ES EL PROCESO DE RECLUTAMIENTO Y SELECCIÓN?</a:t>
            </a:r>
          </a:p>
        </p:txBody>
      </p:sp>
      <p:sp>
        <p:nvSpPr>
          <p:cNvPr id="5" name="TextBox 5"/>
          <p:cNvSpPr txBox="1"/>
          <p:nvPr/>
        </p:nvSpPr>
        <p:spPr>
          <a:xfrm>
            <a:off x="369877" y="2552700"/>
            <a:ext cx="14321704" cy="6705600"/>
          </a:xfrm>
          <a:prstGeom prst="rect">
            <a:avLst/>
          </a:prstGeom>
        </p:spPr>
        <p:txBody>
          <a:bodyPr lIns="0" tIns="0" rIns="0" bIns="0" rtlCol="0" anchor="t">
            <a:spAutoFit/>
          </a:bodyPr>
          <a:lstStyle/>
          <a:p>
            <a:pPr algn="l">
              <a:lnSpc>
                <a:spcPts val="5250"/>
              </a:lnSpc>
            </a:pPr>
            <a:r>
              <a:rPr lang="en-US" sz="3500" b="1" u="sng" spc="35">
                <a:solidFill>
                  <a:srgbClr val="000000"/>
                </a:solidFill>
                <a:latin typeface="Arial Bold"/>
                <a:ea typeface="Arial Bold"/>
                <a:cs typeface="Arial Bold"/>
                <a:sym typeface="Arial Bold"/>
              </a:rPr>
              <a:t>PROCESO DE RECLUTAMIENTO</a:t>
            </a:r>
            <a:r>
              <a:rPr lang="en-US" sz="3500" b="1" spc="35">
                <a:solidFill>
                  <a:srgbClr val="000000"/>
                </a:solidFill>
                <a:latin typeface="Arial Bold"/>
                <a:ea typeface="Arial Bold"/>
                <a:cs typeface="Arial Bold"/>
                <a:sym typeface="Arial Bold"/>
              </a:rPr>
              <a:t>:  </a:t>
            </a:r>
            <a:r>
              <a:rPr lang="en-US" sz="3500" spc="35">
                <a:solidFill>
                  <a:srgbClr val="000000"/>
                </a:solidFill>
                <a:latin typeface="Arial"/>
                <a:ea typeface="Arial"/>
                <a:cs typeface="Arial"/>
                <a:sym typeface="Arial"/>
              </a:rPr>
              <a:t>  </a:t>
            </a:r>
          </a:p>
          <a:p>
            <a:pPr algn="l">
              <a:lnSpc>
                <a:spcPts val="5250"/>
              </a:lnSpc>
            </a:pPr>
            <a:r>
              <a:rPr lang="en-US" sz="3500" spc="35">
                <a:solidFill>
                  <a:srgbClr val="000000"/>
                </a:solidFill>
                <a:latin typeface="Arial"/>
                <a:ea typeface="Arial"/>
                <a:cs typeface="Arial"/>
                <a:sym typeface="Arial"/>
              </a:rPr>
              <a:t>Es la fase inicial, se define como un conjunto de pasos mediante los cuales una organización atrae y selecciona al candidato más adecuado. Su propósito es captar una amplia cantidad de postulantes calificados.</a:t>
            </a:r>
          </a:p>
          <a:p>
            <a:pPr algn="ctr">
              <a:lnSpc>
                <a:spcPts val="5250"/>
              </a:lnSpc>
            </a:pPr>
            <a:endParaRPr lang="en-US" sz="3500" spc="35">
              <a:solidFill>
                <a:srgbClr val="000000"/>
              </a:solidFill>
              <a:latin typeface="Arial"/>
              <a:ea typeface="Arial"/>
              <a:cs typeface="Arial"/>
              <a:sym typeface="Arial"/>
            </a:endParaRPr>
          </a:p>
          <a:p>
            <a:pPr algn="l">
              <a:lnSpc>
                <a:spcPts val="5250"/>
              </a:lnSpc>
            </a:pPr>
            <a:r>
              <a:rPr lang="en-US" sz="3500" b="1" u="sng" spc="35">
                <a:solidFill>
                  <a:srgbClr val="000000"/>
                </a:solidFill>
                <a:latin typeface="Arial Bold"/>
                <a:ea typeface="Arial Bold"/>
                <a:cs typeface="Arial Bold"/>
                <a:sym typeface="Arial Bold"/>
              </a:rPr>
              <a:t>PROCESO DE SELECCIÓN</a:t>
            </a:r>
            <a:r>
              <a:rPr lang="en-US" sz="3500" b="1" spc="35">
                <a:solidFill>
                  <a:srgbClr val="000000"/>
                </a:solidFill>
                <a:latin typeface="Arial Bold"/>
                <a:ea typeface="Arial Bold"/>
                <a:cs typeface="Arial Bold"/>
                <a:sym typeface="Arial Bold"/>
              </a:rPr>
              <a:t>:</a:t>
            </a:r>
            <a:r>
              <a:rPr lang="en-US" sz="3500" spc="35">
                <a:solidFill>
                  <a:srgbClr val="000000"/>
                </a:solidFill>
                <a:latin typeface="Arial"/>
                <a:ea typeface="Arial"/>
                <a:cs typeface="Arial"/>
                <a:sym typeface="Arial"/>
              </a:rPr>
              <a:t> </a:t>
            </a:r>
          </a:p>
          <a:p>
            <a:pPr algn="l">
              <a:lnSpc>
                <a:spcPts val="5250"/>
              </a:lnSpc>
            </a:pPr>
            <a:r>
              <a:rPr lang="en-US" sz="3500" spc="35">
                <a:solidFill>
                  <a:srgbClr val="000000"/>
                </a:solidFill>
                <a:latin typeface="Arial"/>
                <a:ea typeface="Arial"/>
                <a:cs typeface="Arial"/>
                <a:sym typeface="Arial"/>
              </a:rPr>
              <a:t>Es la fase posterior, donde se evalúa y elige al candidato más adecuado entre los que se reclutaron. Involucra entrevistas, pruebas, y análisis de competencias.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660249"/>
            <a:ext cx="13411977" cy="153606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PASOS DEL PROCESO DE RECLUTAMIENTO Y SELECCIÓN:</a:t>
            </a:r>
          </a:p>
        </p:txBody>
      </p:sp>
      <p:sp>
        <p:nvSpPr>
          <p:cNvPr id="5" name="TextBox 5"/>
          <p:cNvSpPr txBox="1"/>
          <p:nvPr/>
        </p:nvSpPr>
        <p:spPr>
          <a:xfrm>
            <a:off x="597308" y="2126250"/>
            <a:ext cx="11873996" cy="6038850"/>
          </a:xfrm>
          <a:prstGeom prst="rect">
            <a:avLst/>
          </a:prstGeom>
        </p:spPr>
        <p:txBody>
          <a:bodyPr lIns="0" tIns="0" rIns="0" bIns="0" rtlCol="0" anchor="t">
            <a:spAutoFit/>
          </a:bodyPr>
          <a:lstStyle/>
          <a:p>
            <a:pPr algn="ctr">
              <a:lnSpc>
                <a:spcPts val="5250"/>
              </a:lnSpc>
            </a:pPr>
            <a:endParaRPr/>
          </a:p>
          <a:p>
            <a:pPr marL="755651" lvl="1" indent="-377825" algn="l">
              <a:lnSpc>
                <a:spcPts val="5250"/>
              </a:lnSpc>
              <a:buAutoNum type="arabicPeriod"/>
            </a:pPr>
            <a:r>
              <a:rPr lang="en-US" sz="3500" spc="35">
                <a:solidFill>
                  <a:srgbClr val="000000"/>
                </a:solidFill>
                <a:latin typeface="Arial"/>
                <a:ea typeface="Arial"/>
                <a:cs typeface="Arial"/>
                <a:sym typeface="Arial"/>
              </a:rPr>
              <a:t>Solicitud de búsqueda.</a:t>
            </a:r>
          </a:p>
          <a:p>
            <a:pPr marL="755651" lvl="1" indent="-377825" algn="l">
              <a:lnSpc>
                <a:spcPts val="5250"/>
              </a:lnSpc>
              <a:buAutoNum type="arabicPeriod"/>
            </a:pPr>
            <a:r>
              <a:rPr lang="en-US" sz="3500" spc="35">
                <a:solidFill>
                  <a:srgbClr val="000000"/>
                </a:solidFill>
                <a:latin typeface="Arial"/>
                <a:ea typeface="Arial"/>
                <a:cs typeface="Arial"/>
                <a:sym typeface="Arial"/>
              </a:rPr>
              <a:t>Calibración de perfil.</a:t>
            </a:r>
          </a:p>
          <a:p>
            <a:pPr marL="755651" lvl="1" indent="-377825" algn="l">
              <a:lnSpc>
                <a:spcPts val="5250"/>
              </a:lnSpc>
              <a:buAutoNum type="arabicPeriod"/>
            </a:pPr>
            <a:r>
              <a:rPr lang="en-US" sz="3500" spc="35">
                <a:solidFill>
                  <a:srgbClr val="000000"/>
                </a:solidFill>
                <a:latin typeface="Arial"/>
                <a:ea typeface="Arial"/>
                <a:cs typeface="Arial"/>
                <a:sym typeface="Arial"/>
              </a:rPr>
              <a:t>Reclutamiento. Sondeo.</a:t>
            </a:r>
          </a:p>
          <a:p>
            <a:pPr marL="755651" lvl="1" indent="-377825" algn="l">
              <a:lnSpc>
                <a:spcPts val="5250"/>
              </a:lnSpc>
              <a:buAutoNum type="arabicPeriod"/>
            </a:pPr>
            <a:r>
              <a:rPr lang="en-US" sz="3500" spc="35">
                <a:solidFill>
                  <a:srgbClr val="000000"/>
                </a:solidFill>
                <a:latin typeface="Arial"/>
                <a:ea typeface="Arial"/>
                <a:cs typeface="Arial"/>
                <a:sym typeface="Arial"/>
              </a:rPr>
              <a:t>Presentación de candidatos.</a:t>
            </a:r>
          </a:p>
          <a:p>
            <a:pPr marL="755651" lvl="1" indent="-377825" algn="l">
              <a:lnSpc>
                <a:spcPts val="5250"/>
              </a:lnSpc>
              <a:buAutoNum type="arabicPeriod"/>
            </a:pPr>
            <a:r>
              <a:rPr lang="en-US" sz="3500" spc="35">
                <a:solidFill>
                  <a:srgbClr val="000000"/>
                </a:solidFill>
                <a:latin typeface="Arial"/>
                <a:ea typeface="Arial"/>
                <a:cs typeface="Arial"/>
                <a:sym typeface="Arial"/>
              </a:rPr>
              <a:t>Evaluaciones del puesto.</a:t>
            </a:r>
          </a:p>
          <a:p>
            <a:pPr marL="755651" lvl="1" indent="-377825" algn="l">
              <a:lnSpc>
                <a:spcPts val="5250"/>
              </a:lnSpc>
              <a:buAutoNum type="arabicPeriod"/>
            </a:pPr>
            <a:r>
              <a:rPr lang="en-US" sz="3500" spc="35">
                <a:solidFill>
                  <a:srgbClr val="000000"/>
                </a:solidFill>
                <a:latin typeface="Arial"/>
                <a:ea typeface="Arial"/>
                <a:cs typeface="Arial"/>
                <a:sym typeface="Arial"/>
              </a:rPr>
              <a:t>Examen preocupacional.</a:t>
            </a:r>
          </a:p>
          <a:p>
            <a:pPr marL="755651" lvl="1" indent="-377825" algn="l">
              <a:lnSpc>
                <a:spcPts val="5250"/>
              </a:lnSpc>
              <a:buAutoNum type="arabicPeriod"/>
            </a:pPr>
            <a:r>
              <a:rPr lang="en-US" sz="3500" spc="35">
                <a:solidFill>
                  <a:srgbClr val="000000"/>
                </a:solidFill>
                <a:latin typeface="Arial"/>
                <a:ea typeface="Arial"/>
                <a:cs typeface="Arial"/>
                <a:sym typeface="Arial"/>
              </a:rPr>
              <a:t>Solicitud de documentación.</a:t>
            </a:r>
          </a:p>
          <a:p>
            <a:pPr marL="755651" lvl="1" indent="-377825" algn="l">
              <a:lnSpc>
                <a:spcPts val="5250"/>
              </a:lnSpc>
              <a:buAutoNum type="arabicPeriod"/>
            </a:pPr>
            <a:r>
              <a:rPr lang="en-US" sz="3500" spc="35">
                <a:solidFill>
                  <a:srgbClr val="000000"/>
                </a:solidFill>
                <a:latin typeface="Arial"/>
                <a:ea typeface="Arial"/>
                <a:cs typeface="Arial"/>
                <a:sym typeface="Arial"/>
              </a:rPr>
              <a:t>Ingreso e inducción.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586899"/>
            <a:ext cx="13411977" cy="75501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HERRAMIENTAS FUNDAMENTALES:</a:t>
            </a:r>
          </a:p>
        </p:txBody>
      </p:sp>
      <p:sp>
        <p:nvSpPr>
          <p:cNvPr id="5" name="TextBox 5"/>
          <p:cNvSpPr txBox="1"/>
          <p:nvPr/>
        </p:nvSpPr>
        <p:spPr>
          <a:xfrm>
            <a:off x="597308" y="1465521"/>
            <a:ext cx="14216625" cy="8609958"/>
          </a:xfrm>
          <a:prstGeom prst="rect">
            <a:avLst/>
          </a:prstGeom>
        </p:spPr>
        <p:txBody>
          <a:bodyPr lIns="0" tIns="0" rIns="0" bIns="0" rtlCol="0" anchor="t">
            <a:spAutoFit/>
          </a:bodyPr>
          <a:lstStyle/>
          <a:p>
            <a:pPr algn="l">
              <a:lnSpc>
                <a:spcPts val="4525"/>
              </a:lnSpc>
            </a:pPr>
            <a:r>
              <a:rPr lang="en-US" sz="3016" b="1" u="sng" spc="30">
                <a:solidFill>
                  <a:srgbClr val="000000"/>
                </a:solidFill>
                <a:latin typeface="Arial Bold"/>
                <a:ea typeface="Arial Bold"/>
                <a:cs typeface="Arial Bold"/>
                <a:sym typeface="Arial Bold"/>
              </a:rPr>
              <a:t>DESCRIPTIVO DE PUESTOS</a:t>
            </a:r>
            <a:r>
              <a:rPr lang="en-US" sz="3016" b="1" spc="30">
                <a:solidFill>
                  <a:srgbClr val="000000"/>
                </a:solidFill>
                <a:latin typeface="Arial Bold"/>
                <a:ea typeface="Arial Bold"/>
                <a:cs typeface="Arial Bold"/>
                <a:sym typeface="Arial Bold"/>
              </a:rPr>
              <a:t>:</a:t>
            </a:r>
          </a:p>
          <a:p>
            <a:pPr marL="651340" lvl="1" indent="-325670" algn="l">
              <a:lnSpc>
                <a:spcPts val="4525"/>
              </a:lnSpc>
              <a:buFont typeface="Arial"/>
              <a:buChar char="•"/>
            </a:pPr>
            <a:r>
              <a:rPr lang="en-US" sz="3016" spc="30">
                <a:solidFill>
                  <a:srgbClr val="000000"/>
                </a:solidFill>
                <a:latin typeface="Arial"/>
                <a:ea typeface="Arial"/>
                <a:cs typeface="Arial"/>
                <a:sym typeface="Arial"/>
              </a:rPr>
              <a:t>Es una herramienta clave del proceso de selección de personal, y sirve para dimensionar cuál es el aporte que el puesto vacante hace a la organización. Es el </a:t>
            </a:r>
            <a:r>
              <a:rPr lang="en-US" sz="3016" b="1" spc="30">
                <a:solidFill>
                  <a:srgbClr val="000000"/>
                </a:solidFill>
                <a:latin typeface="Arial Bold"/>
                <a:ea typeface="Arial Bold"/>
                <a:cs typeface="Arial Bold"/>
                <a:sym typeface="Arial Bold"/>
              </a:rPr>
              <a:t>PARA QUÉ</a:t>
            </a:r>
            <a:r>
              <a:rPr lang="en-US" sz="3016" spc="30">
                <a:solidFill>
                  <a:srgbClr val="000000"/>
                </a:solidFill>
                <a:latin typeface="Arial"/>
                <a:ea typeface="Arial"/>
                <a:cs typeface="Arial"/>
                <a:sym typeface="Arial"/>
              </a:rPr>
              <a:t> de ese puesto.</a:t>
            </a:r>
          </a:p>
          <a:p>
            <a:pPr marL="651340" lvl="1" indent="-325670" algn="l">
              <a:lnSpc>
                <a:spcPts val="4525"/>
              </a:lnSpc>
              <a:buFont typeface="Arial"/>
              <a:buChar char="•"/>
            </a:pPr>
            <a:r>
              <a:rPr lang="en-US" sz="3016" spc="30">
                <a:solidFill>
                  <a:srgbClr val="000000"/>
                </a:solidFill>
                <a:latin typeface="Arial"/>
                <a:ea typeface="Arial"/>
                <a:cs typeface="Arial"/>
                <a:sym typeface="Arial"/>
              </a:rPr>
              <a:t>Se realiza bajo la metodología denominada silla vacía, es decir, con independencia de la persona que ocupa ese puesto en la actualidad. Se analiza la posición, su rol dentro de la estructura y su impacto en los resultados.</a:t>
            </a:r>
          </a:p>
          <a:p>
            <a:pPr algn="l">
              <a:lnSpc>
                <a:spcPts val="4525"/>
              </a:lnSpc>
            </a:pPr>
            <a:endParaRPr lang="en-US" sz="3016" spc="30">
              <a:solidFill>
                <a:srgbClr val="000000"/>
              </a:solidFill>
              <a:latin typeface="Arial"/>
              <a:ea typeface="Arial"/>
              <a:cs typeface="Arial"/>
              <a:sym typeface="Arial"/>
            </a:endParaRPr>
          </a:p>
          <a:p>
            <a:pPr algn="l">
              <a:lnSpc>
                <a:spcPts val="4525"/>
              </a:lnSpc>
            </a:pPr>
            <a:r>
              <a:rPr lang="en-US" sz="3016" b="1" u="sng" spc="30">
                <a:solidFill>
                  <a:srgbClr val="000000"/>
                </a:solidFill>
                <a:latin typeface="Arial Bold"/>
                <a:ea typeface="Arial Bold"/>
                <a:cs typeface="Arial Bold"/>
                <a:sym typeface="Arial Bold"/>
              </a:rPr>
              <a:t>PERFIL DEL PUESTO</a:t>
            </a:r>
            <a:r>
              <a:rPr lang="en-US" sz="3016" b="1" spc="30">
                <a:solidFill>
                  <a:srgbClr val="000000"/>
                </a:solidFill>
                <a:latin typeface="Arial Bold"/>
                <a:ea typeface="Arial Bold"/>
                <a:cs typeface="Arial Bold"/>
                <a:sym typeface="Arial Bold"/>
              </a:rPr>
              <a:t>:</a:t>
            </a:r>
          </a:p>
          <a:p>
            <a:pPr marL="651340" lvl="1" indent="-325670" algn="l">
              <a:lnSpc>
                <a:spcPts val="4525"/>
              </a:lnSpc>
              <a:buFont typeface="Arial"/>
              <a:buChar char="•"/>
            </a:pPr>
            <a:r>
              <a:rPr lang="en-US" sz="3016" spc="30">
                <a:solidFill>
                  <a:srgbClr val="000000"/>
                </a:solidFill>
                <a:latin typeface="Arial"/>
                <a:ea typeface="Arial"/>
                <a:cs typeface="Arial"/>
                <a:sym typeface="Arial"/>
              </a:rPr>
              <a:t>Es la herramienta que utilizo para salir a buscar al candidato indicado.</a:t>
            </a:r>
          </a:p>
          <a:p>
            <a:pPr algn="l">
              <a:lnSpc>
                <a:spcPts val="4525"/>
              </a:lnSpc>
            </a:pPr>
            <a:r>
              <a:rPr lang="en-US" sz="3016" b="1" spc="30">
                <a:solidFill>
                  <a:srgbClr val="000000"/>
                </a:solidFill>
                <a:latin typeface="Arial Bold"/>
                <a:ea typeface="Arial Bold"/>
                <a:cs typeface="Arial Bold"/>
                <a:sym typeface="Arial Bold"/>
              </a:rPr>
              <a:t>Detalla información sobre la persona ideal para ocupar ese puesto,</a:t>
            </a:r>
            <a:r>
              <a:rPr lang="en-US" sz="3016" spc="30">
                <a:solidFill>
                  <a:srgbClr val="000000"/>
                </a:solidFill>
                <a:latin typeface="Arial"/>
                <a:ea typeface="Arial"/>
                <a:cs typeface="Arial"/>
                <a:sym typeface="Arial"/>
              </a:rPr>
              <a:t> tanto en lo estructural (sexo, localización, edad, nivel de estudios); como en las habilidades, conocimientos (área de estudio); experiencia y competencias laborales de personalidad.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586899"/>
            <a:ext cx="13411977" cy="75501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COMPLEJIDAD DE LOS PERFILES:</a:t>
            </a:r>
          </a:p>
        </p:txBody>
      </p:sp>
      <p:sp>
        <p:nvSpPr>
          <p:cNvPr id="5" name="TextBox 5"/>
          <p:cNvSpPr txBox="1"/>
          <p:nvPr/>
        </p:nvSpPr>
        <p:spPr>
          <a:xfrm>
            <a:off x="597308" y="1954800"/>
            <a:ext cx="13710341" cy="8102600"/>
          </a:xfrm>
          <a:prstGeom prst="rect">
            <a:avLst/>
          </a:prstGeom>
        </p:spPr>
        <p:txBody>
          <a:bodyPr lIns="0" tIns="0" rIns="0" bIns="0" rtlCol="0" anchor="t">
            <a:spAutoFit/>
          </a:bodyPr>
          <a:lstStyle/>
          <a:p>
            <a:pPr algn="l">
              <a:lnSpc>
                <a:spcPts val="4900"/>
              </a:lnSpc>
            </a:pPr>
            <a:r>
              <a:rPr lang="en-US" sz="3500" b="1" dirty="0">
                <a:solidFill>
                  <a:srgbClr val="000000"/>
                </a:solidFill>
                <a:latin typeface="Arial Bold"/>
                <a:ea typeface="Arial Bold"/>
                <a:cs typeface="Arial Bold"/>
                <a:sym typeface="Arial Bold"/>
              </a:rPr>
              <a:t>Personas claves: </a:t>
            </a:r>
            <a:r>
              <a:rPr lang="en-US" sz="3500" dirty="0" err="1">
                <a:solidFill>
                  <a:srgbClr val="000000"/>
                </a:solidFill>
                <a:latin typeface="Arial"/>
                <a:ea typeface="Arial"/>
                <a:cs typeface="Arial"/>
                <a:sym typeface="Arial"/>
              </a:rPr>
              <a:t>Puestos</a:t>
            </a:r>
            <a:r>
              <a:rPr lang="en-US" sz="3500" dirty="0">
                <a:solidFill>
                  <a:srgbClr val="000000"/>
                </a:solidFill>
                <a:latin typeface="Arial"/>
                <a:ea typeface="Arial"/>
                <a:cs typeface="Arial"/>
                <a:sym typeface="Arial"/>
              </a:rPr>
              <a:t> de gran </a:t>
            </a:r>
            <a:r>
              <a:rPr lang="en-US" sz="3500" dirty="0" err="1">
                <a:solidFill>
                  <a:srgbClr val="000000"/>
                </a:solidFill>
                <a:latin typeface="Arial"/>
                <a:ea typeface="Arial"/>
                <a:cs typeface="Arial"/>
                <a:sym typeface="Arial"/>
              </a:rPr>
              <a:t>importancia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por</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el</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impacto</a:t>
            </a:r>
            <a:r>
              <a:rPr lang="en-US" sz="3500" dirty="0">
                <a:solidFill>
                  <a:srgbClr val="000000"/>
                </a:solidFill>
                <a:latin typeface="Arial"/>
                <a:ea typeface="Arial"/>
                <a:cs typeface="Arial"/>
                <a:sym typeface="Arial"/>
              </a:rPr>
              <a:t> que </a:t>
            </a:r>
            <a:r>
              <a:rPr lang="en-US" sz="3500" dirty="0" err="1">
                <a:solidFill>
                  <a:srgbClr val="000000"/>
                </a:solidFill>
                <a:latin typeface="Arial"/>
                <a:ea typeface="Arial"/>
                <a:cs typeface="Arial"/>
                <a:sym typeface="Arial"/>
              </a:rPr>
              <a:t>generan</a:t>
            </a:r>
            <a:r>
              <a:rPr lang="en-US" sz="3500" dirty="0">
                <a:solidFill>
                  <a:srgbClr val="000000"/>
                </a:solidFill>
                <a:latin typeface="Arial"/>
                <a:ea typeface="Arial"/>
                <a:cs typeface="Arial"/>
                <a:sym typeface="Arial"/>
              </a:rPr>
              <a:t>.</a:t>
            </a:r>
          </a:p>
          <a:p>
            <a:pPr algn="l">
              <a:lnSpc>
                <a:spcPts val="4900"/>
              </a:lnSpc>
            </a:pPr>
            <a:endParaRPr lang="en-US" sz="3500" dirty="0">
              <a:solidFill>
                <a:srgbClr val="000000"/>
              </a:solidFill>
              <a:latin typeface="Arial"/>
              <a:ea typeface="Arial"/>
              <a:cs typeface="Arial"/>
              <a:sym typeface="Arial"/>
            </a:endParaRPr>
          </a:p>
          <a:p>
            <a:pPr algn="l">
              <a:lnSpc>
                <a:spcPts val="4900"/>
              </a:lnSpc>
            </a:pPr>
            <a:r>
              <a:rPr lang="en-US" sz="3500" b="1" dirty="0" err="1">
                <a:solidFill>
                  <a:srgbClr val="000000"/>
                </a:solidFill>
                <a:latin typeface="Arial Bold"/>
                <a:ea typeface="Arial Bold"/>
                <a:cs typeface="Arial Bold"/>
                <a:sym typeface="Arial Bold"/>
              </a:rPr>
              <a:t>Posiciones</a:t>
            </a:r>
            <a:r>
              <a:rPr lang="en-US" sz="3500" b="1" dirty="0">
                <a:solidFill>
                  <a:srgbClr val="000000"/>
                </a:solidFill>
                <a:latin typeface="Arial Bold"/>
                <a:ea typeface="Arial Bold"/>
                <a:cs typeface="Arial Bold"/>
                <a:sym typeface="Arial Bold"/>
              </a:rPr>
              <a:t> </a:t>
            </a:r>
            <a:r>
              <a:rPr lang="en-US" sz="3500" b="1" dirty="0" err="1">
                <a:solidFill>
                  <a:srgbClr val="000000"/>
                </a:solidFill>
                <a:latin typeface="Arial Bold"/>
                <a:ea typeface="Arial Bold"/>
                <a:cs typeface="Arial Bold"/>
                <a:sym typeface="Arial Bold"/>
              </a:rPr>
              <a:t>críticas</a:t>
            </a:r>
            <a:r>
              <a:rPr lang="en-US" sz="3500" b="1" dirty="0">
                <a:solidFill>
                  <a:srgbClr val="000000"/>
                </a:solidFill>
                <a:latin typeface="Arial Bold"/>
                <a:ea typeface="Arial Bold"/>
                <a:cs typeface="Arial Bold"/>
                <a:sym typeface="Arial Bold"/>
              </a:rPr>
              <a:t>: </a:t>
            </a:r>
            <a:r>
              <a:rPr lang="en-US" sz="3500" dirty="0" err="1">
                <a:solidFill>
                  <a:srgbClr val="000000"/>
                </a:solidFill>
                <a:latin typeface="Arial"/>
                <a:ea typeface="Arial"/>
                <a:cs typeface="Arial"/>
                <a:sym typeface="Arial"/>
              </a:rPr>
              <a:t>Necesitan</a:t>
            </a:r>
            <a:r>
              <a:rPr lang="en-US" sz="3500" dirty="0">
                <a:solidFill>
                  <a:srgbClr val="000000"/>
                </a:solidFill>
                <a:latin typeface="Arial"/>
                <a:ea typeface="Arial"/>
                <a:cs typeface="Arial"/>
                <a:sym typeface="Arial"/>
              </a:rPr>
              <a:t> ser </a:t>
            </a:r>
            <a:r>
              <a:rPr lang="en-US" sz="3500" dirty="0" err="1">
                <a:solidFill>
                  <a:srgbClr val="000000"/>
                </a:solidFill>
                <a:latin typeface="Arial"/>
                <a:ea typeface="Arial"/>
                <a:cs typeface="Arial"/>
                <a:sym typeface="Arial"/>
              </a:rPr>
              <a:t>cubiertas</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manera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urgente</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por</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condiciones</a:t>
            </a:r>
            <a:r>
              <a:rPr lang="en-US" sz="3500" dirty="0">
                <a:solidFill>
                  <a:srgbClr val="000000"/>
                </a:solidFill>
                <a:latin typeface="Arial"/>
                <a:ea typeface="Arial"/>
                <a:cs typeface="Arial"/>
                <a:sym typeface="Arial"/>
              </a:rPr>
              <a:t> del </a:t>
            </a:r>
            <a:r>
              <a:rPr lang="en-US" sz="3500" dirty="0" err="1">
                <a:solidFill>
                  <a:srgbClr val="000000"/>
                </a:solidFill>
                <a:latin typeface="Arial"/>
                <a:ea typeface="Arial"/>
                <a:cs typeface="Arial"/>
                <a:sym typeface="Arial"/>
              </a:rPr>
              <a:t>negocio</a:t>
            </a:r>
            <a:r>
              <a:rPr lang="en-US" sz="3500" dirty="0">
                <a:solidFill>
                  <a:srgbClr val="000000"/>
                </a:solidFill>
                <a:latin typeface="Arial"/>
                <a:ea typeface="Arial"/>
                <a:cs typeface="Arial"/>
                <a:sym typeface="Arial"/>
              </a:rPr>
              <a:t>.</a:t>
            </a:r>
            <a:r>
              <a:rPr lang="en-US" sz="3500" b="1" dirty="0">
                <a:solidFill>
                  <a:srgbClr val="000000"/>
                </a:solidFill>
                <a:latin typeface="Arial Bold"/>
                <a:ea typeface="Arial Bold"/>
                <a:cs typeface="Arial Bold"/>
                <a:sym typeface="Arial Bold"/>
              </a:rPr>
              <a:t> </a:t>
            </a:r>
          </a:p>
          <a:p>
            <a:pPr algn="l">
              <a:lnSpc>
                <a:spcPts val="4900"/>
              </a:lnSpc>
            </a:pPr>
            <a:endParaRPr lang="en-US" sz="3500" b="1" dirty="0">
              <a:solidFill>
                <a:srgbClr val="000000"/>
              </a:solidFill>
              <a:latin typeface="Arial Bold"/>
              <a:ea typeface="Arial Bold"/>
              <a:cs typeface="Arial Bold"/>
              <a:sym typeface="Arial Bold"/>
            </a:endParaRPr>
          </a:p>
          <a:p>
            <a:pPr algn="l">
              <a:lnSpc>
                <a:spcPts val="4900"/>
              </a:lnSpc>
            </a:pPr>
            <a:r>
              <a:rPr lang="en-US" sz="3500" b="1" dirty="0" err="1">
                <a:solidFill>
                  <a:srgbClr val="000000"/>
                </a:solidFill>
                <a:latin typeface="Arial Bold"/>
                <a:ea typeface="Arial Bold"/>
                <a:cs typeface="Arial Bold"/>
                <a:sym typeface="Arial Bold"/>
              </a:rPr>
              <a:t>Perfiles</a:t>
            </a:r>
            <a:r>
              <a:rPr lang="en-US" sz="3500" b="1" dirty="0">
                <a:solidFill>
                  <a:srgbClr val="000000"/>
                </a:solidFill>
                <a:latin typeface="Arial Bold"/>
                <a:ea typeface="Arial Bold"/>
                <a:cs typeface="Arial Bold"/>
                <a:sym typeface="Arial Bold"/>
              </a:rPr>
              <a:t> </a:t>
            </a:r>
            <a:r>
              <a:rPr lang="en-US" sz="3500" b="1" dirty="0" err="1">
                <a:solidFill>
                  <a:srgbClr val="000000"/>
                </a:solidFill>
                <a:latin typeface="Arial Bold"/>
                <a:ea typeface="Arial Bold"/>
                <a:cs typeface="Arial Bold"/>
                <a:sym typeface="Arial Bold"/>
              </a:rPr>
              <a:t>escasos</a:t>
            </a:r>
            <a:r>
              <a:rPr lang="en-US" sz="3500" b="1" dirty="0">
                <a:solidFill>
                  <a:srgbClr val="000000"/>
                </a:solidFill>
                <a:latin typeface="Arial Bold"/>
                <a:ea typeface="Arial Bold"/>
                <a:cs typeface="Arial Bold"/>
                <a:sym typeface="Arial Bold"/>
              </a:rPr>
              <a:t>: </a:t>
            </a:r>
            <a:r>
              <a:rPr lang="en-US" sz="3500" dirty="0" err="1">
                <a:solidFill>
                  <a:srgbClr val="000000"/>
                </a:solidFill>
                <a:latin typeface="Arial"/>
                <a:ea typeface="Arial"/>
                <a:cs typeface="Arial"/>
                <a:sym typeface="Arial"/>
              </a:rPr>
              <a:t>Difíciles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costosos</a:t>
            </a:r>
            <a:r>
              <a:rPr lang="en-US" sz="3500" dirty="0">
                <a:solidFill>
                  <a:srgbClr val="000000"/>
                </a:solidFill>
                <a:latin typeface="Arial"/>
                <a:ea typeface="Arial"/>
                <a:cs typeface="Arial"/>
                <a:sym typeface="Arial"/>
              </a:rPr>
              <a:t> o con mayor </a:t>
            </a:r>
            <a:r>
              <a:rPr lang="en-US" sz="3500" dirty="0" err="1">
                <a:solidFill>
                  <a:srgbClr val="000000"/>
                </a:solidFill>
                <a:latin typeface="Arial"/>
                <a:ea typeface="Arial"/>
                <a:cs typeface="Arial"/>
                <a:sym typeface="Arial"/>
              </a:rPr>
              <a:t>tiempo</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cobertura</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Pueden</a:t>
            </a:r>
            <a:r>
              <a:rPr lang="en-US" sz="3500" dirty="0">
                <a:solidFill>
                  <a:srgbClr val="000000"/>
                </a:solidFill>
                <a:latin typeface="Arial"/>
                <a:ea typeface="Arial"/>
                <a:cs typeface="Arial"/>
                <a:sym typeface="Arial"/>
              </a:rPr>
              <a:t> ser a </a:t>
            </a:r>
            <a:r>
              <a:rPr lang="en-US" sz="3500" dirty="0" err="1">
                <a:solidFill>
                  <a:srgbClr val="000000"/>
                </a:solidFill>
                <a:latin typeface="Arial"/>
                <a:ea typeface="Arial"/>
                <a:cs typeface="Arial"/>
                <a:sym typeface="Arial"/>
              </a:rPr>
              <a:t>su</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vez</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críticos</a:t>
            </a:r>
            <a:r>
              <a:rPr lang="en-US" sz="3500" dirty="0">
                <a:solidFill>
                  <a:srgbClr val="000000"/>
                </a:solidFill>
                <a:latin typeface="Arial"/>
                <a:ea typeface="Arial"/>
                <a:cs typeface="Arial"/>
                <a:sym typeface="Arial"/>
              </a:rPr>
              <a:t> y claves.</a:t>
            </a:r>
          </a:p>
          <a:p>
            <a:pPr algn="l">
              <a:lnSpc>
                <a:spcPts val="4900"/>
              </a:lnSpc>
            </a:pPr>
            <a:endParaRPr lang="en-US" sz="3500" dirty="0">
              <a:solidFill>
                <a:srgbClr val="000000"/>
              </a:solidFill>
              <a:latin typeface="Arial"/>
              <a:ea typeface="Arial"/>
              <a:cs typeface="Arial"/>
              <a:sym typeface="Arial"/>
            </a:endParaRPr>
          </a:p>
          <a:p>
            <a:pPr marL="755651" lvl="1" indent="-377825" algn="l">
              <a:lnSpc>
                <a:spcPts val="4900"/>
              </a:lnSpc>
              <a:buFont typeface="Arial"/>
              <a:buChar char="•"/>
            </a:pPr>
            <a:r>
              <a:rPr lang="en-US" sz="3500" dirty="0">
                <a:solidFill>
                  <a:srgbClr val="000000"/>
                </a:solidFill>
                <a:latin typeface="Arial"/>
                <a:ea typeface="Arial"/>
                <a:cs typeface="Arial"/>
                <a:sym typeface="Arial"/>
              </a:rPr>
              <a:t>Un </a:t>
            </a:r>
            <a:r>
              <a:rPr lang="en-US" sz="3500" dirty="0" err="1">
                <a:solidFill>
                  <a:srgbClr val="000000"/>
                </a:solidFill>
                <a:latin typeface="Arial"/>
                <a:ea typeface="Arial"/>
                <a:cs typeface="Arial"/>
                <a:sym typeface="Arial"/>
              </a:rPr>
              <a:t>puesto</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puede</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tener</a:t>
            </a:r>
            <a:r>
              <a:rPr lang="en-US" sz="3500" dirty="0">
                <a:solidFill>
                  <a:srgbClr val="000000"/>
                </a:solidFill>
                <a:latin typeface="Arial"/>
                <a:ea typeface="Arial"/>
                <a:cs typeface="Arial"/>
                <a:sym typeface="Arial"/>
              </a:rPr>
              <a:t> uno o </a:t>
            </a:r>
            <a:r>
              <a:rPr lang="en-US" sz="3500" dirty="0" err="1">
                <a:solidFill>
                  <a:srgbClr val="000000"/>
                </a:solidFill>
                <a:latin typeface="Arial"/>
                <a:ea typeface="Arial"/>
                <a:cs typeface="Arial"/>
                <a:sym typeface="Arial"/>
              </a:rPr>
              <a:t>más</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estos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perfiles</a:t>
            </a:r>
            <a:r>
              <a:rPr lang="en-US" sz="3500" dirty="0">
                <a:solidFill>
                  <a:srgbClr val="000000"/>
                </a:solidFill>
                <a:latin typeface="Arial"/>
                <a:ea typeface="Arial"/>
                <a:cs typeface="Arial"/>
                <a:sym typeface="Arial"/>
              </a:rPr>
              <a:t>.</a:t>
            </a:r>
          </a:p>
          <a:p>
            <a:pPr marL="755651" lvl="1" indent="-377825" algn="l">
              <a:lnSpc>
                <a:spcPts val="4900"/>
              </a:lnSpc>
              <a:buFont typeface="Arial"/>
              <a:buChar char="•"/>
            </a:pPr>
            <a:r>
              <a:rPr lang="en-US" sz="3500" dirty="0">
                <a:solidFill>
                  <a:srgbClr val="000000"/>
                </a:solidFill>
                <a:latin typeface="Arial"/>
                <a:ea typeface="Arial"/>
                <a:cs typeface="Arial"/>
                <a:sym typeface="Arial"/>
              </a:rPr>
              <a:t>En </a:t>
            </a:r>
            <a:r>
              <a:rPr lang="en-US" sz="3500" dirty="0" err="1">
                <a:solidFill>
                  <a:srgbClr val="000000"/>
                </a:solidFill>
                <a:latin typeface="Arial"/>
                <a:ea typeface="Arial"/>
                <a:cs typeface="Arial"/>
                <a:sym typeface="Arial"/>
              </a:rPr>
              <a:t>todos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los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casos</a:t>
            </a:r>
            <a:r>
              <a:rPr lang="en-US" sz="3500" dirty="0">
                <a:solidFill>
                  <a:srgbClr val="000000"/>
                </a:solidFill>
                <a:latin typeface="Arial"/>
                <a:ea typeface="Arial"/>
                <a:cs typeface="Arial"/>
                <a:sym typeface="Arial"/>
              </a:rPr>
              <a:t>, es </a:t>
            </a:r>
            <a:r>
              <a:rPr lang="en-US" sz="3500" dirty="0" err="1">
                <a:solidFill>
                  <a:srgbClr val="000000"/>
                </a:solidFill>
                <a:latin typeface="Arial"/>
                <a:ea typeface="Arial"/>
                <a:cs typeface="Arial"/>
                <a:sym typeface="Arial"/>
              </a:rPr>
              <a:t>importante</a:t>
            </a:r>
            <a:r>
              <a:rPr lang="en-US" sz="3500" dirty="0">
                <a:solidFill>
                  <a:srgbClr val="000000"/>
                </a:solidFill>
                <a:latin typeface="Arial"/>
                <a:ea typeface="Arial"/>
                <a:cs typeface="Arial"/>
                <a:sym typeface="Arial"/>
              </a:rPr>
              <a:t> la </a:t>
            </a:r>
            <a:r>
              <a:rPr lang="en-US" sz="3500" b="1" dirty="0" err="1">
                <a:solidFill>
                  <a:srgbClr val="000000"/>
                </a:solidFill>
                <a:latin typeface="Arial Bold"/>
                <a:ea typeface="Arial Bold"/>
                <a:cs typeface="Arial Bold"/>
                <a:sym typeface="Arial Bold"/>
              </a:rPr>
              <a:t>Calibración</a:t>
            </a:r>
            <a:r>
              <a:rPr lang="en-US" sz="3500" b="1" dirty="0">
                <a:solidFill>
                  <a:srgbClr val="000000"/>
                </a:solidFill>
                <a:latin typeface="Arial Bold"/>
                <a:ea typeface="Arial Bold"/>
                <a:cs typeface="Arial Bold"/>
                <a:sym typeface="Arial Bold"/>
              </a:rPr>
              <a:t>.</a:t>
            </a:r>
            <a:r>
              <a:rPr lang="en-US" sz="3500" dirty="0">
                <a:solidFill>
                  <a:srgbClr val="000000"/>
                </a:solidFill>
                <a:latin typeface="Arial"/>
                <a:ea typeface="Arial"/>
                <a:cs typeface="Arial"/>
                <a:sym typeface="Arial"/>
              </a:rPr>
              <a:t> Es la </a:t>
            </a:r>
            <a:r>
              <a:rPr lang="en-US" sz="3500" dirty="0" err="1">
                <a:solidFill>
                  <a:srgbClr val="000000"/>
                </a:solidFill>
                <a:latin typeface="Arial"/>
                <a:ea typeface="Arial"/>
                <a:cs typeface="Arial"/>
                <a:sym typeface="Arial"/>
              </a:rPr>
              <a:t>responsabilidad</a:t>
            </a:r>
            <a:r>
              <a:rPr lang="en-US" sz="3500" dirty="0">
                <a:solidFill>
                  <a:srgbClr val="000000"/>
                </a:solidFill>
                <a:latin typeface="Arial"/>
                <a:ea typeface="Arial"/>
                <a:cs typeface="Arial"/>
                <a:sym typeface="Arial"/>
              </a:rPr>
              <a:t> tanto de </a:t>
            </a:r>
            <a:r>
              <a:rPr lang="en-US" sz="3500" dirty="0" err="1">
                <a:solidFill>
                  <a:srgbClr val="000000"/>
                </a:solidFill>
                <a:latin typeface="Arial"/>
                <a:ea typeface="Arial"/>
                <a:cs typeface="Arial"/>
                <a:sym typeface="Arial"/>
              </a:rPr>
              <a:t>los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selectores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como</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los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clientes</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internos</a:t>
            </a:r>
            <a:r>
              <a:rPr lang="en-US" sz="3500" dirty="0">
                <a:solidFill>
                  <a:srgbClr val="000000"/>
                </a:solidFill>
                <a:latin typeface="Arial"/>
                <a:ea typeface="Arial"/>
                <a:cs typeface="Arial"/>
                <a:sym typeface="Arial"/>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608330"/>
            <a:ext cx="13411977" cy="75501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ETAPAS DEL PROCESO:</a:t>
            </a:r>
          </a:p>
        </p:txBody>
      </p:sp>
      <p:sp>
        <p:nvSpPr>
          <p:cNvPr id="5" name="TextBox 5"/>
          <p:cNvSpPr txBox="1"/>
          <p:nvPr/>
        </p:nvSpPr>
        <p:spPr>
          <a:xfrm>
            <a:off x="597308" y="2154825"/>
            <a:ext cx="13710341" cy="6245224"/>
          </a:xfrm>
          <a:prstGeom prst="rect">
            <a:avLst/>
          </a:prstGeom>
        </p:spPr>
        <p:txBody>
          <a:bodyPr lIns="0" tIns="0" rIns="0" bIns="0" rtlCol="0" anchor="t">
            <a:spAutoFit/>
          </a:bodyPr>
          <a:lstStyle/>
          <a:p>
            <a:pPr algn="l">
              <a:lnSpc>
                <a:spcPts val="4900"/>
              </a:lnSpc>
            </a:pPr>
            <a:r>
              <a:rPr lang="en-US" sz="3500" b="1" dirty="0">
                <a:solidFill>
                  <a:srgbClr val="000000"/>
                </a:solidFill>
                <a:latin typeface="Arial Bold"/>
                <a:ea typeface="Arial Bold"/>
                <a:cs typeface="Arial Bold"/>
                <a:sym typeface="Arial Bold"/>
              </a:rPr>
              <a:t>1 - </a:t>
            </a:r>
            <a:r>
              <a:rPr lang="en-US" sz="3500" b="1" dirty="0" err="1">
                <a:solidFill>
                  <a:srgbClr val="000000"/>
                </a:solidFill>
                <a:latin typeface="Arial Bold"/>
                <a:ea typeface="Arial Bold"/>
                <a:cs typeface="Arial Bold"/>
                <a:sym typeface="Arial Bold"/>
              </a:rPr>
              <a:t>Solicitud</a:t>
            </a:r>
            <a:r>
              <a:rPr lang="en-US" sz="3500" b="1" dirty="0">
                <a:solidFill>
                  <a:srgbClr val="000000"/>
                </a:solidFill>
                <a:latin typeface="Arial Bold"/>
                <a:ea typeface="Arial Bold"/>
                <a:cs typeface="Arial Bold"/>
                <a:sym typeface="Arial Bold"/>
              </a:rPr>
              <a:t> de </a:t>
            </a:r>
            <a:r>
              <a:rPr lang="en-US" sz="3500" b="1" dirty="0" err="1">
                <a:solidFill>
                  <a:srgbClr val="000000"/>
                </a:solidFill>
                <a:latin typeface="Arial Bold"/>
                <a:ea typeface="Arial Bold"/>
                <a:cs typeface="Arial Bold"/>
                <a:sym typeface="Arial Bold"/>
              </a:rPr>
              <a:t>búsqueda</a:t>
            </a:r>
            <a:r>
              <a:rPr lang="en-US" sz="3500" b="1" dirty="0">
                <a:solidFill>
                  <a:srgbClr val="000000"/>
                </a:solidFill>
                <a:latin typeface="Arial Bold"/>
                <a:ea typeface="Arial Bold"/>
                <a:cs typeface="Arial Bold"/>
                <a:sym typeface="Arial Bold"/>
              </a:rPr>
              <a:t>:</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por</a:t>
            </a:r>
            <a:r>
              <a:rPr lang="en-US" sz="3500" dirty="0">
                <a:solidFill>
                  <a:srgbClr val="000000"/>
                </a:solidFill>
                <a:latin typeface="Arial"/>
                <a:ea typeface="Arial"/>
                <a:cs typeface="Arial"/>
                <a:sym typeface="Arial"/>
              </a:rPr>
              <a:t> Odoo.</a:t>
            </a:r>
          </a:p>
          <a:p>
            <a:pPr algn="l">
              <a:lnSpc>
                <a:spcPts val="4900"/>
              </a:lnSpc>
            </a:pP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Responsable</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cliente</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interno</a:t>
            </a:r>
            <a:r>
              <a:rPr lang="en-US" sz="3500" dirty="0">
                <a:solidFill>
                  <a:srgbClr val="000000"/>
                </a:solidFill>
                <a:latin typeface="Arial"/>
                <a:ea typeface="Arial"/>
                <a:cs typeface="Arial"/>
                <a:sym typeface="Arial"/>
              </a:rPr>
              <a:t>.</a:t>
            </a:r>
          </a:p>
          <a:p>
            <a:pPr algn="l">
              <a:lnSpc>
                <a:spcPts val="4900"/>
              </a:lnSpc>
            </a:pPr>
            <a:endParaRPr lang="en-US" sz="3500" dirty="0">
              <a:solidFill>
                <a:srgbClr val="000000"/>
              </a:solidFill>
              <a:latin typeface="Arial"/>
              <a:ea typeface="Arial"/>
              <a:cs typeface="Arial"/>
              <a:sym typeface="Arial"/>
            </a:endParaRPr>
          </a:p>
          <a:p>
            <a:pPr marL="755659" lvl="1" indent="-377829" algn="l">
              <a:lnSpc>
                <a:spcPts val="4900"/>
              </a:lnSpc>
              <a:buFont typeface="Arial"/>
              <a:buChar char="•"/>
            </a:pPr>
            <a:r>
              <a:rPr lang="en-US" sz="3500" dirty="0" err="1">
                <a:solidFill>
                  <a:srgbClr val="000000"/>
                </a:solidFill>
                <a:latin typeface="Arial"/>
                <a:ea typeface="Arial"/>
                <a:cs typeface="Arial"/>
                <a:sym typeface="Arial"/>
              </a:rPr>
              <a:t>Perfil</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condiciones</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contratación</a:t>
            </a:r>
            <a:r>
              <a:rPr lang="en-US" sz="3500" dirty="0">
                <a:solidFill>
                  <a:srgbClr val="000000"/>
                </a:solidFill>
                <a:latin typeface="Arial"/>
                <a:ea typeface="Arial"/>
                <a:cs typeface="Arial"/>
                <a:sym typeface="Arial"/>
              </a:rPr>
              <a:t>.</a:t>
            </a:r>
          </a:p>
          <a:p>
            <a:pPr marL="755659" lvl="1" indent="-377829" algn="l">
              <a:lnSpc>
                <a:spcPts val="4900"/>
              </a:lnSpc>
              <a:buFont typeface="Arial"/>
              <a:buChar char="•"/>
            </a:pPr>
            <a:r>
              <a:rPr lang="en-US" sz="3500" dirty="0" err="1">
                <a:solidFill>
                  <a:srgbClr val="000000"/>
                </a:solidFill>
                <a:latin typeface="Arial"/>
                <a:ea typeface="Arial"/>
                <a:cs typeface="Arial"/>
                <a:sym typeface="Arial"/>
              </a:rPr>
              <a:t>Cantidad</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vacantes</a:t>
            </a:r>
            <a:r>
              <a:rPr lang="en-US" sz="3500" dirty="0">
                <a:solidFill>
                  <a:srgbClr val="000000"/>
                </a:solidFill>
                <a:latin typeface="Arial"/>
                <a:ea typeface="Arial"/>
                <a:cs typeface="Arial"/>
                <a:sym typeface="Arial"/>
              </a:rPr>
              <a:t>.</a:t>
            </a:r>
          </a:p>
          <a:p>
            <a:pPr marL="755659" lvl="1" indent="-377829" algn="l">
              <a:lnSpc>
                <a:spcPts val="4900"/>
              </a:lnSpc>
              <a:buFont typeface="Arial"/>
              <a:buChar char="•"/>
            </a:pPr>
            <a:r>
              <a:rPr lang="en-US" sz="3500" dirty="0" err="1">
                <a:solidFill>
                  <a:srgbClr val="000000"/>
                </a:solidFill>
                <a:latin typeface="Arial"/>
                <a:ea typeface="Arial"/>
                <a:cs typeface="Arial"/>
                <a:sym typeface="Arial"/>
              </a:rPr>
              <a:t>Tiempos</a:t>
            </a:r>
            <a:r>
              <a:rPr lang="en-US" sz="3500" dirty="0">
                <a:solidFill>
                  <a:srgbClr val="000000"/>
                </a:solidFill>
                <a:latin typeface="Arial"/>
                <a:ea typeface="Arial"/>
                <a:cs typeface="Arial"/>
                <a:sym typeface="Arial"/>
              </a:rPr>
              <a:t> de </a:t>
            </a:r>
            <a:r>
              <a:rPr lang="en-US" sz="3500" dirty="0" err="1">
                <a:solidFill>
                  <a:srgbClr val="000000"/>
                </a:solidFill>
                <a:latin typeface="Arial"/>
                <a:ea typeface="Arial"/>
                <a:cs typeface="Arial"/>
                <a:sym typeface="Arial"/>
              </a:rPr>
              <a:t>cobertura</a:t>
            </a:r>
            <a:r>
              <a:rPr lang="en-US" sz="3500" dirty="0">
                <a:solidFill>
                  <a:srgbClr val="000000"/>
                </a:solidFill>
                <a:latin typeface="Arial"/>
                <a:ea typeface="Arial"/>
                <a:cs typeface="Arial"/>
                <a:sym typeface="Arial"/>
              </a:rPr>
              <a:t>.</a:t>
            </a:r>
          </a:p>
          <a:p>
            <a:pPr marL="755659" lvl="1" indent="-377829" algn="l">
              <a:lnSpc>
                <a:spcPts val="4900"/>
              </a:lnSpc>
              <a:buFont typeface="Arial"/>
              <a:buChar char="•"/>
            </a:pPr>
            <a:r>
              <a:rPr lang="en-US" sz="3500" dirty="0" err="1">
                <a:solidFill>
                  <a:srgbClr val="000000"/>
                </a:solidFill>
                <a:latin typeface="Arial"/>
                <a:ea typeface="Arial"/>
                <a:cs typeface="Arial"/>
                <a:sym typeface="Arial"/>
              </a:rPr>
              <a:t>Autorizaciones</a:t>
            </a:r>
            <a:r>
              <a:rPr lang="en-US" sz="3500" dirty="0">
                <a:solidFill>
                  <a:srgbClr val="000000"/>
                </a:solidFill>
                <a:latin typeface="Arial"/>
                <a:ea typeface="Arial"/>
                <a:cs typeface="Arial"/>
                <a:sym typeface="Arial"/>
              </a:rPr>
              <a:t> de la </a:t>
            </a:r>
            <a:r>
              <a:rPr lang="en-US" sz="3500" dirty="0" err="1">
                <a:solidFill>
                  <a:srgbClr val="000000"/>
                </a:solidFill>
                <a:latin typeface="Arial"/>
                <a:ea typeface="Arial"/>
                <a:cs typeface="Arial"/>
                <a:sym typeface="Arial"/>
              </a:rPr>
              <a:t>vacante</a:t>
            </a:r>
            <a:r>
              <a:rPr lang="en-US" sz="3500" dirty="0">
                <a:solidFill>
                  <a:srgbClr val="000000"/>
                </a:solidFill>
                <a:latin typeface="Arial"/>
                <a:ea typeface="Arial"/>
                <a:cs typeface="Arial"/>
                <a:sym typeface="Arial"/>
              </a:rPr>
              <a:t> </a:t>
            </a:r>
            <a:r>
              <a:rPr lang="en-US" sz="3500" dirty="0" err="1">
                <a:solidFill>
                  <a:srgbClr val="000000"/>
                </a:solidFill>
                <a:latin typeface="Arial"/>
                <a:ea typeface="Arial"/>
                <a:cs typeface="Arial"/>
                <a:sym typeface="Arial"/>
              </a:rPr>
              <a:t>por</a:t>
            </a:r>
            <a:r>
              <a:rPr lang="en-US" sz="3500" dirty="0">
                <a:solidFill>
                  <a:srgbClr val="000000"/>
                </a:solidFill>
                <a:latin typeface="Arial"/>
                <a:ea typeface="Arial"/>
                <a:cs typeface="Arial"/>
                <a:sym typeface="Arial"/>
              </a:rPr>
              <a:t> superior.</a:t>
            </a:r>
          </a:p>
          <a:p>
            <a:pPr marL="755659" lvl="1" indent="-377829" algn="l">
              <a:lnSpc>
                <a:spcPts val="4900"/>
              </a:lnSpc>
              <a:buFont typeface="Arial"/>
              <a:buChar char="•"/>
            </a:pPr>
            <a:r>
              <a:rPr lang="en-US" sz="3500" dirty="0" err="1">
                <a:solidFill>
                  <a:srgbClr val="000000"/>
                </a:solidFill>
                <a:latin typeface="Arial"/>
                <a:ea typeface="Arial"/>
                <a:cs typeface="Arial"/>
                <a:sym typeface="Arial"/>
              </a:rPr>
              <a:t>Prioridades</a:t>
            </a:r>
            <a:r>
              <a:rPr lang="en-US" sz="3500" dirty="0">
                <a:solidFill>
                  <a:srgbClr val="000000"/>
                </a:solidFill>
                <a:latin typeface="Arial"/>
                <a:ea typeface="Arial"/>
                <a:cs typeface="Arial"/>
                <a:sym typeface="Arial"/>
              </a:rPr>
              <a:t>.</a:t>
            </a:r>
          </a:p>
          <a:p>
            <a:pPr marL="755659" lvl="1" indent="-377829" algn="l">
              <a:lnSpc>
                <a:spcPts val="4900"/>
              </a:lnSpc>
              <a:buFont typeface="Arial"/>
              <a:buChar char="•"/>
            </a:pPr>
            <a:r>
              <a:rPr lang="en-US" sz="3500" dirty="0" err="1">
                <a:solidFill>
                  <a:srgbClr val="000000"/>
                </a:solidFill>
                <a:latin typeface="Arial"/>
                <a:ea typeface="Arial"/>
                <a:cs typeface="Arial"/>
                <a:sym typeface="Arial"/>
              </a:rPr>
              <a:t>Indicadores</a:t>
            </a:r>
            <a:r>
              <a:rPr lang="en-US" sz="3500" dirty="0">
                <a:solidFill>
                  <a:srgbClr val="000000"/>
                </a:solidFill>
                <a:latin typeface="Arial"/>
                <a:ea typeface="Arial"/>
                <a:cs typeface="Arial"/>
                <a:sym typeface="Arial"/>
              </a:rPr>
              <a:t>.</a:t>
            </a:r>
          </a:p>
          <a:p>
            <a:pPr algn="l">
              <a:lnSpc>
                <a:spcPts val="4900"/>
              </a:lnSpc>
            </a:pPr>
            <a:endParaRPr lang="en-US" sz="3500" dirty="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608330"/>
            <a:ext cx="13411977" cy="75501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ETAPAS DEL PROCESO:</a:t>
            </a:r>
          </a:p>
        </p:txBody>
      </p:sp>
      <p:sp>
        <p:nvSpPr>
          <p:cNvPr id="5" name="TextBox 5"/>
          <p:cNvSpPr txBox="1"/>
          <p:nvPr/>
        </p:nvSpPr>
        <p:spPr>
          <a:xfrm>
            <a:off x="833504" y="2303482"/>
            <a:ext cx="13851433" cy="3768724"/>
          </a:xfrm>
          <a:prstGeom prst="rect">
            <a:avLst/>
          </a:prstGeom>
        </p:spPr>
        <p:txBody>
          <a:bodyPr lIns="0" tIns="0" rIns="0" bIns="0" rtlCol="0" anchor="t">
            <a:spAutoFit/>
          </a:bodyPr>
          <a:lstStyle/>
          <a:p>
            <a:pPr algn="l">
              <a:lnSpc>
                <a:spcPts val="4900"/>
              </a:lnSpc>
            </a:pPr>
            <a:r>
              <a:rPr lang="en-US" sz="3500" b="1">
                <a:solidFill>
                  <a:srgbClr val="000000"/>
                </a:solidFill>
                <a:latin typeface="Arial Bold"/>
                <a:ea typeface="Arial Bold"/>
                <a:cs typeface="Arial Bold"/>
                <a:sym typeface="Arial Bold"/>
              </a:rPr>
              <a:t>2- Calibración del perfil:</a:t>
            </a:r>
          </a:p>
          <a:p>
            <a:pPr algn="l">
              <a:lnSpc>
                <a:spcPts val="4900"/>
              </a:lnSpc>
            </a:pPr>
            <a:endParaRPr lang="en-US" sz="3500" b="1">
              <a:solidFill>
                <a:srgbClr val="000000"/>
              </a:solidFill>
              <a:latin typeface="Arial Bold"/>
              <a:ea typeface="Arial Bold"/>
              <a:cs typeface="Arial Bold"/>
              <a:sym typeface="Arial Bold"/>
            </a:endParaRPr>
          </a:p>
          <a:p>
            <a:pPr algn="l">
              <a:lnSpc>
                <a:spcPts val="4900"/>
              </a:lnSpc>
            </a:pPr>
            <a:r>
              <a:rPr lang="en-US" sz="3500">
                <a:solidFill>
                  <a:srgbClr val="000000"/>
                </a:solidFill>
                <a:latin typeface="Arial"/>
                <a:ea typeface="Arial"/>
                <a:cs typeface="Arial"/>
                <a:sym typeface="Arial"/>
              </a:rPr>
              <a:t>En esta instancia, es indispensable realizar la calibracion del perfil de acuerdo a la necesidad del puesto. </a:t>
            </a:r>
          </a:p>
          <a:p>
            <a:pPr algn="l">
              <a:lnSpc>
                <a:spcPts val="4900"/>
              </a:lnSpc>
            </a:pPr>
            <a:endParaRPr lang="en-US" sz="3500">
              <a:solidFill>
                <a:srgbClr val="000000"/>
              </a:solidFill>
              <a:latin typeface="Arial"/>
              <a:ea typeface="Arial"/>
              <a:cs typeface="Arial"/>
              <a:sym typeface="Arial"/>
            </a:endParaRPr>
          </a:p>
          <a:p>
            <a:pPr algn="l">
              <a:lnSpc>
                <a:spcPts val="4900"/>
              </a:lnSpc>
            </a:pPr>
            <a:endParaRPr lang="en-US" sz="3500">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743871"/>
            <a:ext cx="13411977" cy="75501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ETAPAS DEL PROCESO:</a:t>
            </a:r>
          </a:p>
        </p:txBody>
      </p:sp>
      <p:sp>
        <p:nvSpPr>
          <p:cNvPr id="5" name="TextBox 5"/>
          <p:cNvSpPr txBox="1"/>
          <p:nvPr/>
        </p:nvSpPr>
        <p:spPr>
          <a:xfrm>
            <a:off x="833504" y="2303482"/>
            <a:ext cx="13851433" cy="6245224"/>
          </a:xfrm>
          <a:prstGeom prst="rect">
            <a:avLst/>
          </a:prstGeom>
        </p:spPr>
        <p:txBody>
          <a:bodyPr lIns="0" tIns="0" rIns="0" bIns="0" rtlCol="0" anchor="t">
            <a:spAutoFit/>
          </a:bodyPr>
          <a:lstStyle/>
          <a:p>
            <a:pPr algn="l">
              <a:lnSpc>
                <a:spcPts val="4900"/>
              </a:lnSpc>
            </a:pPr>
            <a:r>
              <a:rPr lang="en-US" sz="3500" b="1">
                <a:solidFill>
                  <a:srgbClr val="000000"/>
                </a:solidFill>
                <a:latin typeface="Arial Bold"/>
                <a:ea typeface="Arial Bold"/>
                <a:cs typeface="Arial Bold"/>
                <a:sym typeface="Arial Bold"/>
              </a:rPr>
              <a:t>3- Reclutamiento / Sondeo:</a:t>
            </a:r>
          </a:p>
          <a:p>
            <a:pPr algn="l">
              <a:lnSpc>
                <a:spcPts val="4900"/>
              </a:lnSpc>
            </a:pPr>
            <a:endParaRPr lang="en-US" sz="3500" b="1">
              <a:solidFill>
                <a:srgbClr val="000000"/>
              </a:solidFill>
              <a:latin typeface="Arial Bold"/>
              <a:ea typeface="Arial Bold"/>
              <a:cs typeface="Arial Bold"/>
              <a:sym typeface="Arial Bold"/>
            </a:endParaRPr>
          </a:p>
          <a:p>
            <a:pPr algn="l">
              <a:lnSpc>
                <a:spcPts val="4900"/>
              </a:lnSpc>
            </a:pPr>
            <a:r>
              <a:rPr lang="en-US" sz="3500">
                <a:solidFill>
                  <a:srgbClr val="000000"/>
                </a:solidFill>
                <a:latin typeface="Arial"/>
                <a:ea typeface="Arial"/>
                <a:cs typeface="Arial"/>
                <a:sym typeface="Arial"/>
              </a:rPr>
              <a:t>Es clave seleccionar la estrategia mas adecuada para atraer al candidato potencial. </a:t>
            </a:r>
          </a:p>
          <a:p>
            <a:pPr algn="l">
              <a:lnSpc>
                <a:spcPts val="4900"/>
              </a:lnSpc>
            </a:pPr>
            <a:endParaRPr lang="en-US" sz="3500">
              <a:solidFill>
                <a:srgbClr val="000000"/>
              </a:solidFill>
              <a:latin typeface="Arial"/>
              <a:ea typeface="Arial"/>
              <a:cs typeface="Arial"/>
              <a:sym typeface="Arial"/>
            </a:endParaRPr>
          </a:p>
          <a:p>
            <a:pPr algn="l">
              <a:lnSpc>
                <a:spcPts val="4900"/>
              </a:lnSpc>
            </a:pPr>
            <a:r>
              <a:rPr lang="en-US" sz="3500">
                <a:solidFill>
                  <a:srgbClr val="000000"/>
                </a:solidFill>
                <a:latin typeface="Arial"/>
                <a:ea typeface="Arial"/>
                <a:cs typeface="Arial"/>
                <a:sym typeface="Arial"/>
              </a:rPr>
              <a:t>Se utilizan distintas fuentes de reclutamiento segun sea:</a:t>
            </a:r>
          </a:p>
          <a:p>
            <a:pPr marL="755659" lvl="1" indent="-377829" algn="l">
              <a:lnSpc>
                <a:spcPts val="4900"/>
              </a:lnSpc>
              <a:buFont typeface="Arial"/>
              <a:buChar char="•"/>
            </a:pPr>
            <a:r>
              <a:rPr lang="en-US" sz="3500">
                <a:solidFill>
                  <a:srgbClr val="000000"/>
                </a:solidFill>
                <a:latin typeface="Arial"/>
                <a:ea typeface="Arial"/>
                <a:cs typeface="Arial"/>
                <a:sym typeface="Arial"/>
              </a:rPr>
              <a:t>Busqueda interna</a:t>
            </a:r>
          </a:p>
          <a:p>
            <a:pPr marL="755659" lvl="1" indent="-377829" algn="l">
              <a:lnSpc>
                <a:spcPts val="4900"/>
              </a:lnSpc>
              <a:buFont typeface="Arial"/>
              <a:buChar char="•"/>
            </a:pPr>
            <a:r>
              <a:rPr lang="en-US" sz="3500">
                <a:solidFill>
                  <a:srgbClr val="000000"/>
                </a:solidFill>
                <a:latin typeface="Arial"/>
                <a:ea typeface="Arial"/>
                <a:cs typeface="Arial"/>
                <a:sym typeface="Arial"/>
              </a:rPr>
              <a:t>Busqueda externa</a:t>
            </a:r>
          </a:p>
          <a:p>
            <a:pPr marL="755659" lvl="1" indent="-377829" algn="l">
              <a:lnSpc>
                <a:spcPts val="4900"/>
              </a:lnSpc>
              <a:buFont typeface="Arial"/>
              <a:buChar char="•"/>
            </a:pPr>
            <a:r>
              <a:rPr lang="en-US" sz="3500">
                <a:solidFill>
                  <a:srgbClr val="000000"/>
                </a:solidFill>
                <a:latin typeface="Arial"/>
                <a:ea typeface="Arial"/>
                <a:cs typeface="Arial"/>
                <a:sym typeface="Arial"/>
              </a:rPr>
              <a:t>Mixta.</a:t>
            </a:r>
          </a:p>
          <a:p>
            <a:pPr algn="l">
              <a:lnSpc>
                <a:spcPts val="4900"/>
              </a:lnSpc>
            </a:pPr>
            <a:endParaRPr lang="en-US" sz="3500">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4955852" y="-87612"/>
            <a:ext cx="3332148" cy="10462224"/>
          </a:xfrm>
          <a:prstGeom prst="rect">
            <a:avLst/>
          </a:prstGeom>
          <a:solidFill>
            <a:srgbClr val="EE0613"/>
          </a:solidFill>
        </p:spPr>
      </p:sp>
      <p:sp>
        <p:nvSpPr>
          <p:cNvPr id="3" name="Freeform 3"/>
          <p:cNvSpPr/>
          <p:nvPr/>
        </p:nvSpPr>
        <p:spPr>
          <a:xfrm>
            <a:off x="15666140" y="386127"/>
            <a:ext cx="1911573" cy="1911573"/>
          </a:xfrm>
          <a:custGeom>
            <a:avLst/>
            <a:gdLst/>
            <a:ahLst/>
            <a:cxnLst/>
            <a:rect l="l" t="t" r="r" b="b"/>
            <a:pathLst>
              <a:path w="1911573" h="1911573">
                <a:moveTo>
                  <a:pt x="0" y="0"/>
                </a:moveTo>
                <a:lnTo>
                  <a:pt x="1911573" y="0"/>
                </a:lnTo>
                <a:lnTo>
                  <a:pt x="1911573" y="1911573"/>
                </a:lnTo>
                <a:lnTo>
                  <a:pt x="0" y="1911573"/>
                </a:lnTo>
                <a:lnTo>
                  <a:pt x="0" y="0"/>
                </a:lnTo>
                <a:close/>
              </a:path>
            </a:pathLst>
          </a:custGeom>
          <a:blipFill>
            <a:blip r:embed="rId2"/>
            <a:stretch>
              <a:fillRect/>
            </a:stretch>
          </a:blipFill>
        </p:spPr>
      </p:sp>
      <p:sp>
        <p:nvSpPr>
          <p:cNvPr id="4" name="TextBox 4"/>
          <p:cNvSpPr txBox="1"/>
          <p:nvPr/>
        </p:nvSpPr>
        <p:spPr>
          <a:xfrm>
            <a:off x="597308" y="743871"/>
            <a:ext cx="13411977" cy="755015"/>
          </a:xfrm>
          <a:prstGeom prst="rect">
            <a:avLst/>
          </a:prstGeom>
        </p:spPr>
        <p:txBody>
          <a:bodyPr lIns="0" tIns="0" rIns="0" bIns="0" rtlCol="0" anchor="t">
            <a:spAutoFit/>
          </a:bodyPr>
          <a:lstStyle/>
          <a:p>
            <a:pPr algn="l">
              <a:lnSpc>
                <a:spcPts val="6160"/>
              </a:lnSpc>
            </a:pPr>
            <a:r>
              <a:rPr lang="en-US" sz="4400" i="1" spc="484">
                <a:solidFill>
                  <a:srgbClr val="EE0613"/>
                </a:solidFill>
                <a:latin typeface="League Spartan"/>
                <a:ea typeface="League Spartan"/>
                <a:cs typeface="League Spartan"/>
                <a:sym typeface="League Spartan"/>
              </a:rPr>
              <a:t>ETAPAS DEL PROCESO:</a:t>
            </a:r>
          </a:p>
        </p:txBody>
      </p:sp>
      <p:sp>
        <p:nvSpPr>
          <p:cNvPr id="5" name="TextBox 5"/>
          <p:cNvSpPr txBox="1"/>
          <p:nvPr/>
        </p:nvSpPr>
        <p:spPr>
          <a:xfrm>
            <a:off x="833504" y="2303482"/>
            <a:ext cx="13851433" cy="6864349"/>
          </a:xfrm>
          <a:prstGeom prst="rect">
            <a:avLst/>
          </a:prstGeom>
        </p:spPr>
        <p:txBody>
          <a:bodyPr lIns="0" tIns="0" rIns="0" bIns="0" rtlCol="0" anchor="t">
            <a:spAutoFit/>
          </a:bodyPr>
          <a:lstStyle/>
          <a:p>
            <a:pPr algn="l">
              <a:lnSpc>
                <a:spcPts val="4900"/>
              </a:lnSpc>
            </a:pPr>
            <a:r>
              <a:rPr lang="en-US" sz="3500" b="1">
                <a:solidFill>
                  <a:srgbClr val="000000"/>
                </a:solidFill>
                <a:latin typeface="Arial Bold"/>
                <a:ea typeface="Arial Bold"/>
                <a:cs typeface="Arial Bold"/>
                <a:sym typeface="Arial Bold"/>
              </a:rPr>
              <a:t>4- Presentación de candidatos:</a:t>
            </a:r>
          </a:p>
          <a:p>
            <a:pPr algn="l">
              <a:lnSpc>
                <a:spcPts val="4900"/>
              </a:lnSpc>
            </a:pPr>
            <a:endParaRPr lang="en-US" sz="3500" b="1">
              <a:solidFill>
                <a:srgbClr val="000000"/>
              </a:solidFill>
              <a:latin typeface="Arial Bold"/>
              <a:ea typeface="Arial Bold"/>
              <a:cs typeface="Arial Bold"/>
              <a:sym typeface="Arial Bold"/>
            </a:endParaRPr>
          </a:p>
          <a:p>
            <a:pPr algn="l">
              <a:lnSpc>
                <a:spcPts val="4900"/>
              </a:lnSpc>
            </a:pPr>
            <a:r>
              <a:rPr lang="en-US" sz="3500">
                <a:solidFill>
                  <a:srgbClr val="000000"/>
                </a:solidFill>
                <a:latin typeface="Arial"/>
                <a:ea typeface="Arial"/>
                <a:cs typeface="Arial"/>
                <a:sym typeface="Arial"/>
              </a:rPr>
              <a:t>Se realiza la entrevista en conjunto con el cliente interno.</a:t>
            </a:r>
          </a:p>
          <a:p>
            <a:pPr algn="l">
              <a:lnSpc>
                <a:spcPts val="4900"/>
              </a:lnSpc>
            </a:pPr>
            <a:r>
              <a:rPr lang="en-US" sz="3500">
                <a:solidFill>
                  <a:srgbClr val="000000"/>
                </a:solidFill>
                <a:latin typeface="Arial"/>
                <a:ea typeface="Arial"/>
                <a:cs typeface="Arial"/>
                <a:sym typeface="Arial"/>
              </a:rPr>
              <a:t>Este deberá realizar preguntas abiertas para poder conocer al candidato. </a:t>
            </a:r>
          </a:p>
          <a:p>
            <a:pPr algn="l">
              <a:lnSpc>
                <a:spcPts val="4900"/>
              </a:lnSpc>
            </a:pPr>
            <a:endParaRPr lang="en-US" sz="3500">
              <a:solidFill>
                <a:srgbClr val="000000"/>
              </a:solidFill>
              <a:latin typeface="Arial"/>
              <a:ea typeface="Arial"/>
              <a:cs typeface="Arial"/>
              <a:sym typeface="Arial"/>
            </a:endParaRPr>
          </a:p>
          <a:p>
            <a:pPr algn="l">
              <a:lnSpc>
                <a:spcPts val="4900"/>
              </a:lnSpc>
            </a:pPr>
            <a:r>
              <a:rPr lang="en-US" sz="3500">
                <a:solidFill>
                  <a:srgbClr val="000000"/>
                </a:solidFill>
                <a:latin typeface="Arial"/>
                <a:ea typeface="Arial"/>
                <a:cs typeface="Arial"/>
                <a:sym typeface="Arial"/>
              </a:rPr>
              <a:t>Es fundamental dar devolución de la entrevista al </a:t>
            </a:r>
          </a:p>
          <a:p>
            <a:pPr algn="l">
              <a:lnSpc>
                <a:spcPts val="4900"/>
              </a:lnSpc>
            </a:pPr>
            <a:r>
              <a:rPr lang="en-US" sz="3500">
                <a:solidFill>
                  <a:srgbClr val="000000"/>
                </a:solidFill>
                <a:latin typeface="Arial"/>
                <a:ea typeface="Arial"/>
                <a:cs typeface="Arial"/>
                <a:sym typeface="Arial"/>
              </a:rPr>
              <a:t>área de Seleccion para lograr el exito en la cobertura de la vacante.</a:t>
            </a:r>
          </a:p>
          <a:p>
            <a:pPr algn="l">
              <a:lnSpc>
                <a:spcPts val="4900"/>
              </a:lnSpc>
            </a:pPr>
            <a:endParaRPr lang="en-US" sz="3500">
              <a:solidFill>
                <a:srgbClr val="000000"/>
              </a:solidFill>
              <a:latin typeface="Arial"/>
              <a:ea typeface="Arial"/>
              <a:cs typeface="Arial"/>
              <a:sym typeface="Arial"/>
            </a:endParaRPr>
          </a:p>
          <a:p>
            <a:pPr algn="l">
              <a:lnSpc>
                <a:spcPts val="4900"/>
              </a:lnSpc>
            </a:pPr>
            <a:endParaRPr lang="en-US" sz="3500">
              <a:solidFill>
                <a:srgbClr val="000000"/>
              </a:solidFill>
              <a:latin typeface="Arial"/>
              <a:ea typeface="Arial"/>
              <a:cs typeface="Arial"/>
              <a:sym typeface="Arial"/>
            </a:endParaRPr>
          </a:p>
          <a:p>
            <a:pPr algn="l">
              <a:lnSpc>
                <a:spcPts val="4900"/>
              </a:lnSpc>
            </a:pPr>
            <a:endParaRPr lang="en-US" sz="350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829</Words>
  <Application>Microsoft Office PowerPoint</Application>
  <PresentationFormat>Personalizado</PresentationFormat>
  <Paragraphs>107</Paragraphs>
  <Slides>14</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14</vt:i4>
      </vt:variant>
    </vt:vector>
  </HeadingPairs>
  <TitlesOfParts>
    <vt:vector size="22" baseType="lpstr">
      <vt:lpstr>Arial Bold</vt:lpstr>
      <vt:lpstr>Arial</vt:lpstr>
      <vt:lpstr>Archivo Black</vt:lpstr>
      <vt:lpstr>Open Sans Bold</vt:lpstr>
      <vt:lpstr>League Spartan</vt:lpstr>
      <vt:lpstr>Montserrat Light Bold</vt:lpstr>
      <vt:lpstr>Calibri</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EDL II - Selección </dc:title>
  <cp:lastModifiedBy>Aylen Pacenti</cp:lastModifiedBy>
  <cp:revision>1</cp:revision>
  <dcterms:created xsi:type="dcterms:W3CDTF">2006-08-16T00:00:00Z</dcterms:created>
  <dcterms:modified xsi:type="dcterms:W3CDTF">2025-09-11T17:16:15Z</dcterms:modified>
  <dc:identifier>DAGNF3F10to</dc:identifier>
</cp:coreProperties>
</file>