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75" r:id="rId6"/>
    <p:sldId id="276" r:id="rId7"/>
    <p:sldId id="257" r:id="rId8"/>
    <p:sldId id="277" r:id="rId9"/>
    <p:sldId id="258" r:id="rId10"/>
    <p:sldId id="259" r:id="rId11"/>
    <p:sldId id="260" r:id="rId12"/>
    <p:sldId id="273" r:id="rId13"/>
    <p:sldId id="270" r:id="rId14"/>
    <p:sldId id="274" r:id="rId15"/>
    <p:sldId id="278" r:id="rId16"/>
  </p:sldIdLst>
  <p:sldSz cx="18288000" cy="10287000"/>
  <p:notesSz cx="6858000" cy="9144000"/>
  <p:embeddedFontLst>
    <p:embeddedFont>
      <p:font typeface="Archivo Black" panose="020B0604020202020204" charset="0"/>
      <p:regular r:id="rId18"/>
    </p:embeddedFont>
    <p:embeddedFont>
      <p:font typeface="Arimo" panose="020B0604020202020204" charset="0"/>
      <p:bold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League Spartan" panose="020B0604020202020204" charset="0"/>
      <p:regular r:id="rId29"/>
      <p:bold r:id="rId30"/>
    </p:embeddedFont>
    <p:embeddedFont>
      <p:font typeface="Montserrat" panose="020B0604020202020204" charset="0"/>
      <p:regular r:id="rId31"/>
      <p:bold r:id="rId32"/>
      <p:italic r:id="rId33"/>
      <p:boldItalic r:id="rId34"/>
    </p:embeddedFont>
    <p:embeddedFont>
      <p:font typeface="Open Sans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/MoG64u1VyS/1UgwzIQ5yX4fa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customschemas.google.com/relationships/presentationmetadata" Target="meta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Schulz" userId="cfe37f3c-4d34-401b-a93c-bcea75ea166f" providerId="ADAL" clId="{380D0646-6A59-4327-AB31-52F206BB7280}"/>
  </pc:docChgLst>
  <pc:docChgLst>
    <pc:chgData name="Diana Schulz" userId="cfe37f3c-4d34-401b-a93c-bcea75ea166f" providerId="ADAL" clId="{F16CCDC1-7254-4C8A-8715-99FC2A30DBF7}"/>
    <pc:docChg chg="custSel addSld delSld modSld sldOrd">
      <pc:chgData name="Diana Schulz" userId="cfe37f3c-4d34-401b-a93c-bcea75ea166f" providerId="ADAL" clId="{F16CCDC1-7254-4C8A-8715-99FC2A30DBF7}" dt="2025-09-18T13:56:09.595" v="139" actId="20577"/>
      <pc:docMkLst>
        <pc:docMk/>
      </pc:docMkLst>
      <pc:sldChg chg="modSp">
        <pc:chgData name="Diana Schulz" userId="cfe37f3c-4d34-401b-a93c-bcea75ea166f" providerId="ADAL" clId="{F16CCDC1-7254-4C8A-8715-99FC2A30DBF7}" dt="2025-09-18T13:56:09.595" v="139" actId="20577"/>
        <pc:sldMkLst>
          <pc:docMk/>
          <pc:sldMk cId="0" sldId="256"/>
        </pc:sldMkLst>
        <pc:spChg chg="mod">
          <ac:chgData name="Diana Schulz" userId="cfe37f3c-4d34-401b-a93c-bcea75ea166f" providerId="ADAL" clId="{F16CCDC1-7254-4C8A-8715-99FC2A30DBF7}" dt="2025-09-18T13:56:09.595" v="139" actId="20577"/>
          <ac:spMkLst>
            <pc:docMk/>
            <pc:sldMk cId="0" sldId="256"/>
            <ac:spMk id="89" creationId="{00000000-0000-0000-0000-000000000000}"/>
          </ac:spMkLst>
        </pc:spChg>
      </pc:sldChg>
      <pc:sldChg chg="delSp modSp">
        <pc:chgData name="Diana Schulz" userId="cfe37f3c-4d34-401b-a93c-bcea75ea166f" providerId="ADAL" clId="{F16CCDC1-7254-4C8A-8715-99FC2A30DBF7}" dt="2025-09-18T13:37:04.047" v="119" actId="20577"/>
        <pc:sldMkLst>
          <pc:docMk/>
          <pc:sldMk cId="0" sldId="257"/>
        </pc:sldMkLst>
        <pc:spChg chg="del mod">
          <ac:chgData name="Diana Schulz" userId="cfe37f3c-4d34-401b-a93c-bcea75ea166f" providerId="ADAL" clId="{F16CCDC1-7254-4C8A-8715-99FC2A30DBF7}" dt="2025-09-18T13:35:26.919" v="74" actId="478"/>
          <ac:spMkLst>
            <pc:docMk/>
            <pc:sldMk cId="0" sldId="257"/>
            <ac:spMk id="2" creationId="{6A2EB91A-4A6C-454A-8215-23DE9BBFAF69}"/>
          </ac:spMkLst>
        </pc:spChg>
        <pc:spChg chg="del mod">
          <ac:chgData name="Diana Schulz" userId="cfe37f3c-4d34-401b-a93c-bcea75ea166f" providerId="ADAL" clId="{F16CCDC1-7254-4C8A-8715-99FC2A30DBF7}" dt="2025-09-18T13:35:24.467" v="71" actId="478"/>
          <ac:spMkLst>
            <pc:docMk/>
            <pc:sldMk cId="0" sldId="257"/>
            <ac:spMk id="3" creationId="{C659F4D7-B699-43EC-9CEB-D524F00AEB98}"/>
          </ac:spMkLst>
        </pc:spChg>
        <pc:spChg chg="del">
          <ac:chgData name="Diana Schulz" userId="cfe37f3c-4d34-401b-a93c-bcea75ea166f" providerId="ADAL" clId="{F16CCDC1-7254-4C8A-8715-99FC2A30DBF7}" dt="2025-09-18T13:35:25.125" v="72" actId="478"/>
          <ac:spMkLst>
            <pc:docMk/>
            <pc:sldMk cId="0" sldId="257"/>
            <ac:spMk id="9" creationId="{DB77E865-CDB4-4316-915C-7A7B80876784}"/>
          </ac:spMkLst>
        </pc:spChg>
        <pc:spChg chg="mod">
          <ac:chgData name="Diana Schulz" userId="cfe37f3c-4d34-401b-a93c-bcea75ea166f" providerId="ADAL" clId="{F16CCDC1-7254-4C8A-8715-99FC2A30DBF7}" dt="2025-09-18T13:35:45.465" v="100" actId="1076"/>
          <ac:spMkLst>
            <pc:docMk/>
            <pc:sldMk cId="0" sldId="257"/>
            <ac:spMk id="99" creationId="{00000000-0000-0000-0000-000000000000}"/>
          </ac:spMkLst>
        </pc:spChg>
        <pc:spChg chg="mod">
          <ac:chgData name="Diana Schulz" userId="cfe37f3c-4d34-401b-a93c-bcea75ea166f" providerId="ADAL" clId="{F16CCDC1-7254-4C8A-8715-99FC2A30DBF7}" dt="2025-09-18T13:37:04.047" v="119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Diana Schulz" userId="cfe37f3c-4d34-401b-a93c-bcea75ea166f" providerId="ADAL" clId="{F16CCDC1-7254-4C8A-8715-99FC2A30DBF7}" dt="2025-09-18T13:08:56.814" v="2" actId="207"/>
        <pc:sldMkLst>
          <pc:docMk/>
          <pc:sldMk cId="0" sldId="258"/>
        </pc:sldMkLst>
        <pc:graphicFrameChg chg="modGraphic">
          <ac:chgData name="Diana Schulz" userId="cfe37f3c-4d34-401b-a93c-bcea75ea166f" providerId="ADAL" clId="{F16CCDC1-7254-4C8A-8715-99FC2A30DBF7}" dt="2025-09-18T13:08:56.814" v="2" actId="207"/>
          <ac:graphicFrameMkLst>
            <pc:docMk/>
            <pc:sldMk cId="0" sldId="258"/>
            <ac:graphicFrameMk id="4" creationId="{74F2228D-EA81-473A-9B31-FF240CA8A636}"/>
          </ac:graphicFrameMkLst>
        </pc:graphicFrameChg>
      </pc:sldChg>
      <pc:sldChg chg="del">
        <pc:chgData name="Diana Schulz" userId="cfe37f3c-4d34-401b-a93c-bcea75ea166f" providerId="ADAL" clId="{F16CCDC1-7254-4C8A-8715-99FC2A30DBF7}" dt="2025-09-18T13:34:04.157" v="68" actId="2696"/>
        <pc:sldMkLst>
          <pc:docMk/>
          <pc:sldMk cId="0" sldId="261"/>
        </pc:sldMkLst>
      </pc:sldChg>
      <pc:sldChg chg="delSp modSp ord">
        <pc:chgData name="Diana Schulz" userId="cfe37f3c-4d34-401b-a93c-bcea75ea166f" providerId="ADAL" clId="{F16CCDC1-7254-4C8A-8715-99FC2A30DBF7}" dt="2025-09-18T13:38:27.556" v="135" actId="478"/>
        <pc:sldMkLst>
          <pc:docMk/>
          <pc:sldMk cId="1469861423" sldId="270"/>
        </pc:sldMkLst>
        <pc:spChg chg="del">
          <ac:chgData name="Diana Schulz" userId="cfe37f3c-4d34-401b-a93c-bcea75ea166f" providerId="ADAL" clId="{F16CCDC1-7254-4C8A-8715-99FC2A30DBF7}" dt="2025-09-18T13:38:27.556" v="135" actId="478"/>
          <ac:spMkLst>
            <pc:docMk/>
            <pc:sldMk cId="1469861423" sldId="270"/>
            <ac:spMk id="85" creationId="{00000000-0000-0000-0000-000000000000}"/>
          </ac:spMkLst>
        </pc:spChg>
        <pc:spChg chg="mod">
          <ac:chgData name="Diana Schulz" userId="cfe37f3c-4d34-401b-a93c-bcea75ea166f" providerId="ADAL" clId="{F16CCDC1-7254-4C8A-8715-99FC2A30DBF7}" dt="2025-09-18T13:38:26.176" v="134" actId="1076"/>
          <ac:spMkLst>
            <pc:docMk/>
            <pc:sldMk cId="1469861423" sldId="270"/>
            <ac:spMk id="89" creationId="{00000000-0000-0000-0000-000000000000}"/>
          </ac:spMkLst>
        </pc:spChg>
      </pc:sldChg>
      <pc:sldChg chg="ord">
        <pc:chgData name="Diana Schulz" userId="cfe37f3c-4d34-401b-a93c-bcea75ea166f" providerId="ADAL" clId="{F16CCDC1-7254-4C8A-8715-99FC2A30DBF7}" dt="2025-09-18T13:37:55.004" v="120"/>
        <pc:sldMkLst>
          <pc:docMk/>
          <pc:sldMk cId="2091191434" sldId="274"/>
        </pc:sldMkLst>
      </pc:sldChg>
      <pc:sldChg chg="addSp delSp modSp add">
        <pc:chgData name="Diana Schulz" userId="cfe37f3c-4d34-401b-a93c-bcea75ea166f" providerId="ADAL" clId="{F16CCDC1-7254-4C8A-8715-99FC2A30DBF7}" dt="2025-09-18T13:24:44.482" v="21" actId="255"/>
        <pc:sldMkLst>
          <pc:docMk/>
          <pc:sldMk cId="912038923" sldId="275"/>
        </pc:sldMkLst>
        <pc:spChg chg="del">
          <ac:chgData name="Diana Schulz" userId="cfe37f3c-4d34-401b-a93c-bcea75ea166f" providerId="ADAL" clId="{F16CCDC1-7254-4C8A-8715-99FC2A30DBF7}" dt="2025-09-18T13:22:48.110" v="5" actId="478"/>
          <ac:spMkLst>
            <pc:docMk/>
            <pc:sldMk cId="912038923" sldId="275"/>
            <ac:spMk id="2" creationId="{88E48D9E-E929-4281-A6F9-684124F10DAE}"/>
          </ac:spMkLst>
        </pc:spChg>
        <pc:spChg chg="mod">
          <ac:chgData name="Diana Schulz" userId="cfe37f3c-4d34-401b-a93c-bcea75ea166f" providerId="ADAL" clId="{F16CCDC1-7254-4C8A-8715-99FC2A30DBF7}" dt="2025-09-18T13:24:05.268" v="15" actId="1076"/>
          <ac:spMkLst>
            <pc:docMk/>
            <pc:sldMk cId="912038923" sldId="275"/>
            <ac:spMk id="3" creationId="{A13DC9EF-AB26-468E-A75A-5106FD367756}"/>
          </ac:spMkLst>
        </pc:spChg>
        <pc:spChg chg="add mod">
          <ac:chgData name="Diana Schulz" userId="cfe37f3c-4d34-401b-a93c-bcea75ea166f" providerId="ADAL" clId="{F16CCDC1-7254-4C8A-8715-99FC2A30DBF7}" dt="2025-09-18T13:24:44.482" v="21" actId="255"/>
          <ac:spMkLst>
            <pc:docMk/>
            <pc:sldMk cId="912038923" sldId="275"/>
            <ac:spMk id="5" creationId="{E9E41BB8-4CF0-4D88-B307-C40DE0CF67C5}"/>
          </ac:spMkLst>
        </pc:spChg>
        <pc:spChg chg="add">
          <ac:chgData name="Diana Schulz" userId="cfe37f3c-4d34-401b-a93c-bcea75ea166f" providerId="ADAL" clId="{F16CCDC1-7254-4C8A-8715-99FC2A30DBF7}" dt="2025-09-18T13:24:13.086" v="18"/>
          <ac:spMkLst>
            <pc:docMk/>
            <pc:sldMk cId="912038923" sldId="275"/>
            <ac:spMk id="6" creationId="{B67C9649-28E6-4C38-9A5B-EA5EF16620A0}"/>
          </ac:spMkLst>
        </pc:spChg>
        <pc:picChg chg="add mod">
          <ac:chgData name="Diana Schulz" userId="cfe37f3c-4d34-401b-a93c-bcea75ea166f" providerId="ADAL" clId="{F16CCDC1-7254-4C8A-8715-99FC2A30DBF7}" dt="2025-09-18T13:24:07.024" v="17" actId="1076"/>
          <ac:picMkLst>
            <pc:docMk/>
            <pc:sldMk cId="912038923" sldId="275"/>
            <ac:picMk id="4" creationId="{81DECDAC-56F6-40EE-9AF1-9D3307A55BD2}"/>
          </ac:picMkLst>
        </pc:picChg>
      </pc:sldChg>
      <pc:sldChg chg="addSp delSp modSp add">
        <pc:chgData name="Diana Schulz" userId="cfe37f3c-4d34-401b-a93c-bcea75ea166f" providerId="ADAL" clId="{F16CCDC1-7254-4C8A-8715-99FC2A30DBF7}" dt="2025-09-18T13:32:34.259" v="67" actId="20577"/>
        <pc:sldMkLst>
          <pc:docMk/>
          <pc:sldMk cId="2118540685" sldId="276"/>
        </pc:sldMkLst>
        <pc:spChg chg="del">
          <ac:chgData name="Diana Schulz" userId="cfe37f3c-4d34-401b-a93c-bcea75ea166f" providerId="ADAL" clId="{F16CCDC1-7254-4C8A-8715-99FC2A30DBF7}" dt="2025-09-18T13:29:40.162" v="23" actId="478"/>
          <ac:spMkLst>
            <pc:docMk/>
            <pc:sldMk cId="2118540685" sldId="276"/>
            <ac:spMk id="2" creationId="{1834382B-2A25-42D8-952E-B584FF0AB989}"/>
          </ac:spMkLst>
        </pc:spChg>
        <pc:spChg chg="del">
          <ac:chgData name="Diana Schulz" userId="cfe37f3c-4d34-401b-a93c-bcea75ea166f" providerId="ADAL" clId="{F16CCDC1-7254-4C8A-8715-99FC2A30DBF7}" dt="2025-09-18T13:29:41.948" v="24" actId="478"/>
          <ac:spMkLst>
            <pc:docMk/>
            <pc:sldMk cId="2118540685" sldId="276"/>
            <ac:spMk id="3" creationId="{9CBA4EE4-1D3D-47E6-B427-F2C82A59F803}"/>
          </ac:spMkLst>
        </pc:spChg>
        <pc:spChg chg="add mod">
          <ac:chgData name="Diana Schulz" userId="cfe37f3c-4d34-401b-a93c-bcea75ea166f" providerId="ADAL" clId="{F16CCDC1-7254-4C8A-8715-99FC2A30DBF7}" dt="2025-09-18T13:32:34.259" v="67" actId="20577"/>
          <ac:spMkLst>
            <pc:docMk/>
            <pc:sldMk cId="2118540685" sldId="276"/>
            <ac:spMk id="4" creationId="{9DD2B8C1-C182-4800-9581-5E2F104D1EB3}"/>
          </ac:spMkLst>
        </pc:spChg>
        <pc:spChg chg="add mod">
          <ac:chgData name="Diana Schulz" userId="cfe37f3c-4d34-401b-a93c-bcea75ea166f" providerId="ADAL" clId="{F16CCDC1-7254-4C8A-8715-99FC2A30DBF7}" dt="2025-09-18T13:31:00.604" v="41" actId="1076"/>
          <ac:spMkLst>
            <pc:docMk/>
            <pc:sldMk cId="2118540685" sldId="276"/>
            <ac:spMk id="5" creationId="{31C5FC60-8DC4-42D6-A8DA-CBFA7805DF11}"/>
          </ac:spMkLst>
        </pc:spChg>
        <pc:spChg chg="add mod">
          <ac:chgData name="Diana Schulz" userId="cfe37f3c-4d34-401b-a93c-bcea75ea166f" providerId="ADAL" clId="{F16CCDC1-7254-4C8A-8715-99FC2A30DBF7}" dt="2025-09-18T13:31:02.611" v="42" actId="1076"/>
          <ac:spMkLst>
            <pc:docMk/>
            <pc:sldMk cId="2118540685" sldId="276"/>
            <ac:spMk id="6" creationId="{C5F89670-6DED-4AB6-9C08-DF4DB072585A}"/>
          </ac:spMkLst>
        </pc:spChg>
        <pc:spChg chg="add mod ord">
          <ac:chgData name="Diana Schulz" userId="cfe37f3c-4d34-401b-a93c-bcea75ea166f" providerId="ADAL" clId="{F16CCDC1-7254-4C8A-8715-99FC2A30DBF7}" dt="2025-09-18T13:30:58.044" v="40" actId="171"/>
          <ac:spMkLst>
            <pc:docMk/>
            <pc:sldMk cId="2118540685" sldId="276"/>
            <ac:spMk id="7" creationId="{3DD1C1D7-9FDD-4829-96BC-5FE9AB4D3685}"/>
          </ac:spMkLst>
        </pc:spChg>
      </pc:sldChg>
      <pc:sldChg chg="add">
        <pc:chgData name="Diana Schulz" userId="cfe37f3c-4d34-401b-a93c-bcea75ea166f" providerId="ADAL" clId="{F16CCDC1-7254-4C8A-8715-99FC2A30DBF7}" dt="2025-09-18T13:35:15.978" v="69"/>
        <pc:sldMkLst>
          <pc:docMk/>
          <pc:sldMk cId="1354410156" sldId="277"/>
        </pc:sldMkLst>
      </pc:sldChg>
      <pc:sldChg chg="add">
        <pc:chgData name="Diana Schulz" userId="cfe37f3c-4d34-401b-a93c-bcea75ea166f" providerId="ADAL" clId="{F16CCDC1-7254-4C8A-8715-99FC2A30DBF7}" dt="2025-09-18T13:38:07.048" v="121"/>
        <pc:sldMkLst>
          <pc:docMk/>
          <pc:sldMk cId="1860082266" sldId="278"/>
        </pc:sldMkLst>
      </pc:sldChg>
    </pc:docChg>
  </pc:docChgLst>
  <pc:docChgLst>
    <pc:chgData name="Macarena Montero" userId="cc65544f-027a-4a4f-b79f-58ba595d2e5e" providerId="ADAL" clId="{931E7ACB-861F-4393-8947-3D66D0FB6ED4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173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894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284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217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77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61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87612"/>
            <a:ext cx="5208785" cy="10462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9294061" y="7191234"/>
            <a:ext cx="5758921" cy="1454128"/>
          </a:xfrm>
          <a:custGeom>
            <a:avLst/>
            <a:gdLst/>
            <a:ahLst/>
            <a:cxnLst/>
            <a:rect l="l" t="t" r="r" b="b"/>
            <a:pathLst>
              <a:path w="5758921" h="1454128" extrusionOk="0">
                <a:moveTo>
                  <a:pt x="0" y="0"/>
                </a:moveTo>
                <a:lnTo>
                  <a:pt x="5758922" y="0"/>
                </a:lnTo>
                <a:lnTo>
                  <a:pt x="5758922" y="1454127"/>
                </a:lnTo>
                <a:lnTo>
                  <a:pt x="0" y="1454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07" r="-107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535317" y="3074425"/>
            <a:ext cx="4138151" cy="4138151"/>
          </a:xfrm>
          <a:custGeom>
            <a:avLst/>
            <a:gdLst/>
            <a:ahLst/>
            <a:cxnLst/>
            <a:rect l="l" t="t" r="r" b="b"/>
            <a:pathLst>
              <a:path w="4138151" h="4138151" extrusionOk="0">
                <a:moveTo>
                  <a:pt x="0" y="0"/>
                </a:moveTo>
                <a:lnTo>
                  <a:pt x="4138151" y="0"/>
                </a:lnTo>
                <a:lnTo>
                  <a:pt x="4138151" y="4138150"/>
                </a:lnTo>
                <a:lnTo>
                  <a:pt x="0" y="4138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7628844" y="909267"/>
            <a:ext cx="8572030" cy="3281873"/>
            <a:chOff x="0" y="-95250"/>
            <a:chExt cx="11429373" cy="4375831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0" y="-95250"/>
              <a:ext cx="11429373" cy="19245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36" b="0" i="0" u="none" strike="noStrike" cap="none" dirty="0">
                  <a:solidFill>
                    <a:srgbClr val="FFFFFF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ESCUELA DE</a:t>
              </a:r>
              <a:endParaRPr dirty="0"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1789814"/>
              <a:ext cx="11429373" cy="2490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71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LIDERES 2025</a:t>
              </a:r>
              <a:endParaRPr dirty="0"/>
            </a:p>
          </p:txBody>
        </p:sp>
      </p:grpSp>
      <p:cxnSp>
        <p:nvCxnSpPr>
          <p:cNvPr id="90" name="Google Shape;90;p1"/>
          <p:cNvCxnSpPr/>
          <p:nvPr/>
        </p:nvCxnSpPr>
        <p:spPr>
          <a:xfrm>
            <a:off x="8927402" y="6317200"/>
            <a:ext cx="649224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1"/>
          <p:cNvSpPr txBox="1"/>
          <p:nvPr/>
        </p:nvSpPr>
        <p:spPr>
          <a:xfrm>
            <a:off x="7821074" y="4334556"/>
            <a:ext cx="8187569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40007"/>
              </a:lnSpc>
            </a:pPr>
            <a:r>
              <a:rPr lang="es-AR" sz="5400" b="1" dirty="0">
                <a:solidFill>
                  <a:schemeClr val="bg1"/>
                </a:solidFill>
              </a:rPr>
              <a:t>Gestión de Desempeño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61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87612"/>
            <a:ext cx="5208785" cy="10462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535317" y="3074425"/>
            <a:ext cx="4138151" cy="4138151"/>
          </a:xfrm>
          <a:custGeom>
            <a:avLst/>
            <a:gdLst/>
            <a:ahLst/>
            <a:cxnLst/>
            <a:rect l="l" t="t" r="r" b="b"/>
            <a:pathLst>
              <a:path w="4138151" h="4138151" extrusionOk="0">
                <a:moveTo>
                  <a:pt x="0" y="0"/>
                </a:moveTo>
                <a:lnTo>
                  <a:pt x="4138151" y="0"/>
                </a:lnTo>
                <a:lnTo>
                  <a:pt x="4138151" y="4138150"/>
                </a:lnTo>
                <a:lnTo>
                  <a:pt x="0" y="4138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7628844" y="909267"/>
            <a:ext cx="8989583" cy="3489691"/>
            <a:chOff x="0" y="-95250"/>
            <a:chExt cx="11986110" cy="4652920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0" y="-95250"/>
              <a:ext cx="11429373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556737" y="2066904"/>
              <a:ext cx="11429373" cy="24907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71" b="1" dirty="0">
                  <a:solidFill>
                    <a:srgbClr val="FFFFFF"/>
                  </a:solidFill>
                  <a:latin typeface="Montserrat"/>
                  <a:sym typeface="Montserrat"/>
                </a:rPr>
                <a:t>ACTIVIDAD</a:t>
              </a:r>
              <a:endParaRPr dirty="0"/>
            </a:p>
          </p:txBody>
        </p:sp>
      </p:grpSp>
      <p:cxnSp>
        <p:nvCxnSpPr>
          <p:cNvPr id="90" name="Google Shape;90;p1"/>
          <p:cNvCxnSpPr/>
          <p:nvPr/>
        </p:nvCxnSpPr>
        <p:spPr>
          <a:xfrm>
            <a:off x="8046397" y="4191140"/>
            <a:ext cx="649224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6986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0" name="Google Shape;120;p4"/>
          <p:cNvSpPr txBox="1"/>
          <p:nvPr/>
        </p:nvSpPr>
        <p:spPr>
          <a:xfrm>
            <a:off x="15192048" y="4190365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B912605-46BD-46B6-BAA8-68412F1D0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620" y="6001385"/>
            <a:ext cx="6806297" cy="40563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3B0E63-ACF6-4FE5-9754-E113234B01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87" y="438081"/>
            <a:ext cx="10174330" cy="55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191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061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-87612"/>
            <a:ext cx="5208785" cy="104622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8663193" y="8195424"/>
            <a:ext cx="5758921" cy="1454128"/>
          </a:xfrm>
          <a:custGeom>
            <a:avLst/>
            <a:gdLst/>
            <a:ahLst/>
            <a:cxnLst/>
            <a:rect l="l" t="t" r="r" b="b"/>
            <a:pathLst>
              <a:path w="5758921" h="1454128" extrusionOk="0">
                <a:moveTo>
                  <a:pt x="0" y="0"/>
                </a:moveTo>
                <a:lnTo>
                  <a:pt x="5758922" y="0"/>
                </a:lnTo>
                <a:lnTo>
                  <a:pt x="5758922" y="1454127"/>
                </a:lnTo>
                <a:lnTo>
                  <a:pt x="0" y="14541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07" r="-107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>
            <a:off x="535317" y="3074425"/>
            <a:ext cx="4138151" cy="4138151"/>
          </a:xfrm>
          <a:custGeom>
            <a:avLst/>
            <a:gdLst/>
            <a:ahLst/>
            <a:cxnLst/>
            <a:rect l="l" t="t" r="r" b="b"/>
            <a:pathLst>
              <a:path w="4138151" h="4138151" extrusionOk="0">
                <a:moveTo>
                  <a:pt x="0" y="0"/>
                </a:moveTo>
                <a:lnTo>
                  <a:pt x="4138151" y="0"/>
                </a:lnTo>
                <a:lnTo>
                  <a:pt x="4138151" y="4138150"/>
                </a:lnTo>
                <a:lnTo>
                  <a:pt x="0" y="4138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87" name="Google Shape;87;p1"/>
          <p:cNvGrpSpPr/>
          <p:nvPr/>
        </p:nvGrpSpPr>
        <p:grpSpPr>
          <a:xfrm>
            <a:off x="7628844" y="909267"/>
            <a:ext cx="9424084" cy="3281873"/>
            <a:chOff x="0" y="-95250"/>
            <a:chExt cx="12565445" cy="4375831"/>
          </a:xfrm>
        </p:grpSpPr>
        <p:sp>
          <p:nvSpPr>
            <p:cNvPr id="88" name="Google Shape;88;p1"/>
            <p:cNvSpPr txBox="1"/>
            <p:nvPr/>
          </p:nvSpPr>
          <p:spPr>
            <a:xfrm>
              <a:off x="0" y="-95250"/>
              <a:ext cx="11429373" cy="3734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1136072" y="1789814"/>
              <a:ext cx="11429373" cy="2490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671" b="1" i="0" u="none" strike="noStrike" cap="none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GRACIAS</a:t>
              </a:r>
              <a:endParaRPr dirty="0"/>
            </a:p>
          </p:txBody>
        </p:sp>
      </p:grpSp>
      <p:cxnSp>
        <p:nvCxnSpPr>
          <p:cNvPr id="90" name="Google Shape;90;p1"/>
          <p:cNvCxnSpPr/>
          <p:nvPr/>
        </p:nvCxnSpPr>
        <p:spPr>
          <a:xfrm>
            <a:off x="8046397" y="4191140"/>
            <a:ext cx="649224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86008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3DC9EF-AB26-468E-A75A-5106FD3677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45" y="617537"/>
            <a:ext cx="8229600" cy="45259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s-MX" sz="5400" dirty="0">
                <a:latin typeface="Comic Sans MS" panose="030F0702030302020204" pitchFamily="66" charset="0"/>
              </a:rPr>
              <a:t>Hay tres sapos parados en un estanque. Dos deciden saltar. ¿Cuántos sapos quedan?"</a:t>
            </a:r>
            <a:endParaRPr lang="es-AR" sz="5400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1DECDAC-56F6-40EE-9AF1-9D3307A5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232" y="3581218"/>
            <a:ext cx="7901420" cy="6653827"/>
          </a:xfrm>
          <a:prstGeom prst="rect">
            <a:avLst/>
          </a:prstGeom>
        </p:spPr>
      </p:pic>
      <p:sp>
        <p:nvSpPr>
          <p:cNvPr id="5" name="Google Shape;96;p2">
            <a:extLst>
              <a:ext uri="{FF2B5EF4-FFF2-40B4-BE49-F238E27FC236}">
                <a16:creationId xmlns:a16="http://schemas.microsoft.com/office/drawing/2014/main" id="{E9E41BB8-4CF0-4D88-B307-C40DE0CF67C5}"/>
              </a:ext>
            </a:extLst>
          </p:cNvPr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40007"/>
              </a:lnSpc>
            </a:pPr>
            <a:r>
              <a:rPr lang="en-US" sz="54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lang="en-US" sz="5400" dirty="0"/>
          </a:p>
          <a:p>
            <a:pPr lvl="0" algn="ctr">
              <a:lnSpc>
                <a:spcPct val="140007"/>
              </a:lnSpc>
            </a:pPr>
            <a:r>
              <a:rPr lang="en-US" sz="54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lang="en-US" sz="5400" dirty="0"/>
          </a:p>
        </p:txBody>
      </p:sp>
      <p:sp>
        <p:nvSpPr>
          <p:cNvPr id="6" name="Google Shape;98;p2">
            <a:extLst>
              <a:ext uri="{FF2B5EF4-FFF2-40B4-BE49-F238E27FC236}">
                <a16:creationId xmlns:a16="http://schemas.microsoft.com/office/drawing/2014/main" id="{B67C9649-28E6-4C38-9A5B-EA5EF16620A0}"/>
              </a:ext>
            </a:extLst>
          </p:cNvPr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203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DD2B8C1-C182-4800-9581-5E2F104D1EB3}"/>
              </a:ext>
            </a:extLst>
          </p:cNvPr>
          <p:cNvSpPr/>
          <p:nvPr/>
        </p:nvSpPr>
        <p:spPr>
          <a:xfrm>
            <a:off x="1163781" y="1953491"/>
            <a:ext cx="136120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Muchas veces creemos que con </a:t>
            </a:r>
            <a:r>
              <a:rPr lang="es-MX" sz="2800" b="1" dirty="0"/>
              <a:t>decidir</a:t>
            </a:r>
            <a:r>
              <a:rPr lang="es-MX" sz="2800" dirty="0"/>
              <a:t> ya estamos avanzando, pero en realidad </a:t>
            </a:r>
            <a:r>
              <a:rPr lang="es-MX" sz="2800" b="1" dirty="0"/>
              <a:t>la diferencia está en la acción</a:t>
            </a:r>
            <a:r>
              <a:rPr lang="es-MX" sz="2800" dirty="0"/>
              <a:t>.</a:t>
            </a:r>
          </a:p>
          <a:p>
            <a:endParaRPr lang="es-MX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400" i="1" dirty="0">
                <a:solidFill>
                  <a:srgbClr val="EE0613"/>
                </a:solidFill>
                <a:latin typeface="League Spartan"/>
              </a:rPr>
              <a:t>Decidir:</a:t>
            </a:r>
            <a:r>
              <a:rPr lang="es-MX" sz="2800" dirty="0"/>
              <a:t> es </a:t>
            </a:r>
            <a:r>
              <a:rPr lang="es-MX" sz="2800" b="1" dirty="0"/>
              <a:t>elegir un camino</a:t>
            </a:r>
            <a:r>
              <a:rPr lang="es-MX" sz="2800" dirty="0"/>
              <a:t>. Implica pensar, analizar y tomar una postura.</a:t>
            </a:r>
            <a:br>
              <a:rPr lang="es-MX" sz="2800" dirty="0"/>
            </a:br>
            <a:r>
              <a:rPr lang="es-MX" sz="2800" dirty="0"/>
              <a:t>👉 Ejemplo: decido que voy a mejorar la comunicación con mi equipo.</a:t>
            </a:r>
          </a:p>
          <a:p>
            <a:pPr>
              <a:buFont typeface="Arial" panose="020B0604020202020204" pitchFamily="34" charset="0"/>
              <a:buChar char="•"/>
            </a:pPr>
            <a:endParaRPr lang="es-MX" sz="2800" dirty="0"/>
          </a:p>
          <a:p>
            <a:endParaRPr lang="es-MX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s-MX" sz="4400" i="1" dirty="0">
                <a:solidFill>
                  <a:srgbClr val="EE0613"/>
                </a:solidFill>
                <a:latin typeface="League Spartan"/>
              </a:rPr>
              <a:t>Actuar</a:t>
            </a:r>
            <a:r>
              <a:rPr lang="es-MX" sz="2800" dirty="0"/>
              <a:t>: es </a:t>
            </a:r>
            <a:r>
              <a:rPr lang="es-MX" sz="2800" b="1" dirty="0"/>
              <a:t>hacer algo concreto</a:t>
            </a:r>
            <a:r>
              <a:rPr lang="es-MX" sz="2800" dirty="0"/>
              <a:t> para que esa decisión tenga impacto.</a:t>
            </a:r>
            <a:br>
              <a:rPr lang="es-MX" sz="2800" dirty="0"/>
            </a:br>
            <a:r>
              <a:rPr lang="es-MX" sz="2800" dirty="0"/>
              <a:t>👉 Ejemplo: defino una reunión semanal con mi equipo, preparo una agenda clara y genero un espacio de escucha.</a:t>
            </a:r>
          </a:p>
        </p:txBody>
      </p:sp>
      <p:sp>
        <p:nvSpPr>
          <p:cNvPr id="7" name="Google Shape;96;p2">
            <a:extLst>
              <a:ext uri="{FF2B5EF4-FFF2-40B4-BE49-F238E27FC236}">
                <a16:creationId xmlns:a16="http://schemas.microsoft.com/office/drawing/2014/main" id="{3DD1C1D7-9FDD-4829-96BC-5FE9AB4D3685}"/>
              </a:ext>
            </a:extLst>
          </p:cNvPr>
          <p:cNvSpPr/>
          <p:nvPr/>
        </p:nvSpPr>
        <p:spPr>
          <a:xfrm>
            <a:off x="14955852" y="-6145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8;p2">
            <a:extLst>
              <a:ext uri="{FF2B5EF4-FFF2-40B4-BE49-F238E27FC236}">
                <a16:creationId xmlns:a16="http://schemas.microsoft.com/office/drawing/2014/main" id="{31C5FC60-8DC4-42D6-A8DA-CBFA7805DF11}"/>
              </a:ext>
            </a:extLst>
          </p:cNvPr>
          <p:cNvSpPr/>
          <p:nvPr/>
        </p:nvSpPr>
        <p:spPr>
          <a:xfrm>
            <a:off x="15576899" y="429918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C5F89670-6DED-4AB6-9C08-DF4DB072585A}"/>
              </a:ext>
            </a:extLst>
          </p:cNvPr>
          <p:cNvSpPr txBox="1"/>
          <p:nvPr/>
        </p:nvSpPr>
        <p:spPr>
          <a:xfrm>
            <a:off x="15227964" y="4481310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854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47121" y="1770704"/>
            <a:ext cx="7849800" cy="2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9" name="Google Shape;99;p2"/>
          <p:cNvSpPr txBox="1"/>
          <p:nvPr/>
        </p:nvSpPr>
        <p:spPr>
          <a:xfrm>
            <a:off x="716296" y="822752"/>
            <a:ext cx="145947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4400" i="1" dirty="0">
                <a:solidFill>
                  <a:srgbClr val="EE0613"/>
                </a:solidFill>
                <a:latin typeface="League Spartan"/>
                <a:sym typeface="League Spartan"/>
              </a:rPr>
              <a:t>ESCUCHA ACTIVA </a:t>
            </a:r>
            <a:endParaRPr lang="en-US" sz="4400"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1015345" y="2325886"/>
            <a:ext cx="12763000" cy="609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dirty="0"/>
              <a:t>La escucha activa es más que oír: es estar presente, prestar atención y comprender.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s-MX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dirty="0"/>
              <a:t>La toma de decisiones efectiva implica intención + planificación + acción. </a:t>
            </a:r>
          </a:p>
          <a:p>
            <a:pPr algn="just"/>
            <a:endParaRPr lang="es-MX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dirty="0"/>
              <a:t>La comunicación efectiva fortalece la colaboración y la toma de decisiones en equipos de trabajo. </a:t>
            </a:r>
          </a:p>
          <a:p>
            <a:pPr algn="just"/>
            <a:endParaRPr lang="es-MX" sz="3600" dirty="0"/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s-MX" sz="3600" dirty="0"/>
              <a:t>Hacer preguntas especificas mejora nuestra capacidad de comprender al otro.</a:t>
            </a:r>
            <a:endParaRPr sz="3600" b="1" i="0" u="none" strike="noStrike" cap="none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5192048" y="4190365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647121" y="1770704"/>
            <a:ext cx="7849800" cy="2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99" name="Google Shape;99;p2"/>
          <p:cNvSpPr txBox="1"/>
          <p:nvPr/>
        </p:nvSpPr>
        <p:spPr>
          <a:xfrm>
            <a:off x="597348" y="786361"/>
            <a:ext cx="14594700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4400" i="1" dirty="0">
                <a:solidFill>
                  <a:srgbClr val="EE061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COACHING</a:t>
            </a:r>
            <a:endParaRPr lang="en-US" sz="4400" dirty="0"/>
          </a:p>
        </p:txBody>
      </p:sp>
      <p:sp>
        <p:nvSpPr>
          <p:cNvPr id="100" name="Google Shape;100;p2"/>
          <p:cNvSpPr txBox="1"/>
          <p:nvPr/>
        </p:nvSpPr>
        <p:spPr>
          <a:xfrm>
            <a:off x="1015345" y="2325886"/>
            <a:ext cx="10711042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s-AR" sz="2400" b="1" dirty="0"/>
              <a:t>Es un proceso de desarrollo personal y profesional en el que el supervisor , quien actúa como entrenador o facilitador, ayuda a un colaborador o grupo de colaboradores a identificar, establecer y alcanzar sus objetivo, brindando herramientas que les permita alcanzar su máximo potencial.</a:t>
            </a:r>
            <a:endParaRPr sz="2400" b="1" i="0" u="none" strike="noStrike" cap="none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15192048" y="4190365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A2EB91A-4A6C-454A-8215-23DE9BBFAF69}"/>
              </a:ext>
            </a:extLst>
          </p:cNvPr>
          <p:cNvSpPr/>
          <p:nvPr/>
        </p:nvSpPr>
        <p:spPr>
          <a:xfrm>
            <a:off x="597348" y="5208663"/>
            <a:ext cx="2638864" cy="9575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40000"/>
              </a:lnSpc>
            </a:pPr>
            <a:r>
              <a:rPr lang="en-US" sz="4400" i="1" dirty="0">
                <a:solidFill>
                  <a:srgbClr val="EE0613"/>
                </a:solidFill>
                <a:latin typeface="League Spartan"/>
                <a:sym typeface="League Spartan"/>
              </a:rPr>
              <a:t>FEEDBACK</a:t>
            </a:r>
            <a:endParaRPr lang="en-US" sz="4400" dirty="0"/>
          </a:p>
        </p:txBody>
      </p:sp>
      <p:sp>
        <p:nvSpPr>
          <p:cNvPr id="9" name="Google Shape;97;p2">
            <a:extLst>
              <a:ext uri="{FF2B5EF4-FFF2-40B4-BE49-F238E27FC236}">
                <a16:creationId xmlns:a16="http://schemas.microsoft.com/office/drawing/2014/main" id="{DB77E865-CDB4-4316-915C-7A7B80876784}"/>
              </a:ext>
            </a:extLst>
          </p:cNvPr>
          <p:cNvSpPr/>
          <p:nvPr/>
        </p:nvSpPr>
        <p:spPr>
          <a:xfrm>
            <a:off x="647121" y="6745195"/>
            <a:ext cx="7849800" cy="2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59F4D7-B699-43EC-9CEB-D524F00AEB98}"/>
              </a:ext>
            </a:extLst>
          </p:cNvPr>
          <p:cNvSpPr/>
          <p:nvPr/>
        </p:nvSpPr>
        <p:spPr>
          <a:xfrm>
            <a:off x="1015345" y="7298975"/>
            <a:ext cx="10711041" cy="124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Proceso mediante el cual se comunica información a una persona sobre su desempeño o comportamiento, se trata de una retroalimentación enfocada en una tarea especifica.  </a:t>
            </a:r>
            <a:endParaRPr lang="es-AR" sz="2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10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"/>
          <p:cNvSpPr/>
          <p:nvPr/>
        </p:nvSpPr>
        <p:spPr>
          <a:xfrm>
            <a:off x="710287" y="1970809"/>
            <a:ext cx="7849775" cy="250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"/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9" name="Google Shape;109;p3"/>
          <p:cNvSpPr txBox="1"/>
          <p:nvPr/>
        </p:nvSpPr>
        <p:spPr>
          <a:xfrm>
            <a:off x="705376" y="386127"/>
            <a:ext cx="13411977" cy="1852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s-AR" sz="2400" dirty="0">
                <a:solidFill>
                  <a:srgbClr val="FF0000"/>
                </a:solidFill>
              </a:rPr>
              <a:t>Las diferencias entre coaching y feedback son fundamentales, ya que, aunque ambos son procesos de apoyo y desarrollo, se enfocan en aspectos distintos y tienen dinámicas específicas. DIFERENCIAS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3"/>
          <p:cNvSpPr txBox="1"/>
          <p:nvPr/>
        </p:nvSpPr>
        <p:spPr>
          <a:xfrm>
            <a:off x="15192048" y="4190365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4F2228D-EA81-473A-9B31-FF240CA8A6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430339"/>
              </p:ext>
            </p:extLst>
          </p:nvPr>
        </p:nvGraphicFramePr>
        <p:xfrm>
          <a:off x="705376" y="2618949"/>
          <a:ext cx="13717206" cy="676487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977257">
                  <a:extLst>
                    <a:ext uri="{9D8B030D-6E8A-4147-A177-3AD203B41FA5}">
                      <a16:colId xmlns:a16="http://schemas.microsoft.com/office/drawing/2014/main" val="4232500863"/>
                    </a:ext>
                  </a:extLst>
                </a:gridCol>
                <a:gridCol w="5793876">
                  <a:extLst>
                    <a:ext uri="{9D8B030D-6E8A-4147-A177-3AD203B41FA5}">
                      <a16:colId xmlns:a16="http://schemas.microsoft.com/office/drawing/2014/main" val="4224961947"/>
                    </a:ext>
                  </a:extLst>
                </a:gridCol>
                <a:gridCol w="4946073">
                  <a:extLst>
                    <a:ext uri="{9D8B030D-6E8A-4147-A177-3AD203B41FA5}">
                      <a16:colId xmlns:a16="http://schemas.microsoft.com/office/drawing/2014/main" val="3569980908"/>
                    </a:ext>
                  </a:extLst>
                </a:gridCol>
              </a:tblGrid>
              <a:tr h="511461">
                <a:tc>
                  <a:txBody>
                    <a:bodyPr/>
                    <a:lstStyle/>
                    <a:p>
                      <a:endParaRPr lang="es-A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COACHING </a:t>
                      </a:r>
                      <a:endParaRPr lang="es-A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FEEDBACK</a:t>
                      </a:r>
                      <a:endParaRPr lang="es-AR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extLst>
                  <a:ext uri="{0D108BD9-81ED-4DB2-BD59-A6C34878D82A}">
                    <a16:rowId xmlns:a16="http://schemas.microsoft.com/office/drawing/2014/main" val="1568790504"/>
                  </a:ext>
                </a:extLst>
              </a:tr>
              <a:tr h="1560374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Propósito 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Guiar al colaborador a identificar y alcanzar metas, mejorar habilidades y resolver problemas a través de sus propios recursos. Es continuo y enfocado en el crecimiento a largo plazo.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Busca ayudar a identificar áreas de mejora y reforzar comportamientos positivos, pero de forma puntual y en relación con acciones recientes.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947250"/>
                  </a:ext>
                </a:extLst>
              </a:tr>
              <a:tr h="125068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Duración y frecuencia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 realiza en un periodo de tiempo definido, con encuentros regulares en las que se trabajan objetivos claros. 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Suele ser breve y específico, enfocado en una situación concreta o en el rendimiento reciente. No sigue un esquema de encuentros.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extLst>
                  <a:ext uri="{0D108BD9-81ED-4DB2-BD59-A6C34878D82A}">
                    <a16:rowId xmlns:a16="http://schemas.microsoft.com/office/drawing/2014/main" val="1470025338"/>
                  </a:ext>
                </a:extLst>
              </a:tr>
              <a:tr h="125068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Enfoque en la persona o en la tarea</a:t>
                      </a:r>
                      <a:endParaRPr lang="es-MX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 enfoca en el desarrollo integral del colaborador, ayudando a mejorar en diversas objetivos.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Está centrado en el desempeño o comportamiento particular en una tarea.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203730"/>
                  </a:ext>
                </a:extLst>
              </a:tr>
              <a:tr h="1250682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Rol del facilitador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 líder es un facilitador que guía, pero no instruye; hace preguntas que ayudan al colaborador a llegar a sus propias conclusiones y toma de decisiones.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Proporciona observaciones y sugerencias, evaluando el desempeño para que el receptor ajuste su conducta o resultados según lo indicado.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extLst>
                  <a:ext uri="{0D108BD9-81ED-4DB2-BD59-A6C34878D82A}">
                    <a16:rowId xmlns:a16="http://schemas.microsoft.com/office/drawing/2014/main" val="288845441"/>
                  </a:ext>
                </a:extLst>
              </a:tr>
              <a:tr h="940990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Proactividad vs. Reactividad</a:t>
                      </a:r>
                      <a:endParaRPr lang="es-A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Suele ser proactivo y preventivo, buscando preparar al colaborador para retos futuros y desarrollar habilidades antes de que surjan problemas.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 generalmente reactivo, ya que responde a un comportamiento o desempeño que ya ocurrió, para corregir, ajustar o reforzar.</a:t>
                      </a:r>
                      <a:endParaRPr lang="es-MX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8" marR="8208" marT="8208" marB="0" anchor="ctr"/>
                </a:tc>
                <a:extLst>
                  <a:ext uri="{0D108BD9-81ED-4DB2-BD59-A6C34878D82A}">
                    <a16:rowId xmlns:a16="http://schemas.microsoft.com/office/drawing/2014/main" val="3403893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>
            <a:off x="597308" y="1777869"/>
            <a:ext cx="7849775" cy="2508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9" name="Google Shape;119;p4"/>
          <p:cNvSpPr txBox="1"/>
          <p:nvPr/>
        </p:nvSpPr>
        <p:spPr>
          <a:xfrm>
            <a:off x="597308" y="743871"/>
            <a:ext cx="13411977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00"/>
              </a:lnSpc>
            </a:pPr>
            <a:r>
              <a:rPr lang="es-AR" sz="4400" i="1" dirty="0">
                <a:solidFill>
                  <a:srgbClr val="FF0000"/>
                </a:solidFill>
                <a:latin typeface="League Spartan" panose="020B0604020202020204" charset="0"/>
              </a:rPr>
              <a:t>Implementación y Seguimiento de Coaching</a:t>
            </a:r>
            <a:endParaRPr sz="4400" i="1" dirty="0">
              <a:solidFill>
                <a:srgbClr val="FF0000"/>
              </a:solidFill>
              <a:latin typeface="League Spartan" panose="020B0604020202020204" charset="0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15192048" y="4190365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121" name="Google Shape;121;p4"/>
          <p:cNvSpPr txBox="1"/>
          <p:nvPr/>
        </p:nvSpPr>
        <p:spPr>
          <a:xfrm>
            <a:off x="446470" y="1941534"/>
            <a:ext cx="13411977" cy="7971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/>
            <a:r>
              <a:rPr lang="es-AR" sz="2400" dirty="0"/>
              <a:t>Implementar y dar seguimiento al </a:t>
            </a:r>
            <a:r>
              <a:rPr lang="es-AR" sz="2400" b="1" dirty="0"/>
              <a:t>coaching de supervisores a vendedores</a:t>
            </a:r>
            <a:r>
              <a:rPr lang="es-AR" sz="2400" dirty="0"/>
              <a:t> es esencial para mejorar el desempeño, motivación y habilidades de los equipos de ventas. </a:t>
            </a:r>
          </a:p>
          <a:p>
            <a:pPr algn="just"/>
            <a:endParaRPr lang="es-MX" sz="2400" dirty="0"/>
          </a:p>
          <a:p>
            <a:pPr algn="just"/>
            <a:r>
              <a:rPr lang="es-AR" sz="2400" b="1" dirty="0"/>
              <a:t>1. Definir Objetivos de Coaching claros y específicos </a:t>
            </a:r>
          </a:p>
          <a:p>
            <a:pPr algn="just"/>
            <a:r>
              <a:rPr lang="es-AR" sz="2400" dirty="0"/>
              <a:t>     Ejemplos: mejorar habilidades de comunicación, aumentar la conversión de ventas</a:t>
            </a:r>
          </a:p>
          <a:p>
            <a:pPr algn="just"/>
            <a:endParaRPr lang="es-AR" sz="2400" dirty="0"/>
          </a:p>
          <a:p>
            <a:pPr algn="just"/>
            <a:r>
              <a:rPr lang="es-AR" sz="2400" b="1" dirty="0"/>
              <a:t>2. Establecer un Proceso de Coaching Estructurado</a:t>
            </a:r>
          </a:p>
          <a:p>
            <a:pPr lvl="1" algn="just"/>
            <a:r>
              <a:rPr lang="es-AR" sz="2400" b="1" dirty="0"/>
              <a:t>    Frecuencia</a:t>
            </a:r>
            <a:r>
              <a:rPr lang="es-AR" sz="2400" dirty="0"/>
              <a:t>: Establece si será semanal, quincenal o mensual.</a:t>
            </a:r>
          </a:p>
          <a:p>
            <a:pPr lvl="1" algn="just"/>
            <a:r>
              <a:rPr lang="es-AR" sz="2400" b="1" dirty="0"/>
              <a:t>    Duración</a:t>
            </a:r>
            <a:r>
              <a:rPr lang="es-AR" sz="2400" dirty="0"/>
              <a:t>: Determina el tiempo de cada sesión, normalmente entre 30 minutos y 1 hora.</a:t>
            </a:r>
          </a:p>
          <a:p>
            <a:pPr lvl="1" algn="just"/>
            <a:r>
              <a:rPr lang="es-AR" sz="2400" b="1" dirty="0"/>
              <a:t>    Formato</a:t>
            </a:r>
            <a:r>
              <a:rPr lang="es-AR" sz="2400" dirty="0"/>
              <a:t>: presencial</a:t>
            </a:r>
          </a:p>
          <a:p>
            <a:pPr algn="just"/>
            <a:r>
              <a:rPr lang="es-AR" sz="2400" b="1" dirty="0"/>
              <a:t> </a:t>
            </a:r>
          </a:p>
          <a:p>
            <a:pPr algn="just"/>
            <a:r>
              <a:rPr lang="es-AR" sz="2400" b="1" dirty="0"/>
              <a:t>3. Crear un Plan de Desarrollo Individual (PDI) para Cada Vendedor</a:t>
            </a:r>
            <a:endParaRPr lang="es-AR" sz="2400" dirty="0"/>
          </a:p>
          <a:p>
            <a:pPr lvl="0" algn="just"/>
            <a:r>
              <a:rPr lang="es-AR" sz="2400" dirty="0"/>
              <a:t>    Asegúrate de que el PDI esté basado en objetivos específicos, medibles, alcanzables.</a:t>
            </a:r>
          </a:p>
          <a:p>
            <a:pPr lvl="0" algn="just"/>
            <a:endParaRPr lang="es-AR" sz="2400" dirty="0"/>
          </a:p>
          <a:p>
            <a:pPr algn="just"/>
            <a:r>
              <a:rPr lang="es-AR" sz="2400" b="1" dirty="0"/>
              <a:t>4. Realizar encuentros de Coaching Regulares</a:t>
            </a:r>
          </a:p>
          <a:p>
            <a:pPr lvl="1" algn="just"/>
            <a:r>
              <a:rPr lang="es-AR" sz="2400" dirty="0"/>
              <a:t>     Revisa el progreso hacia las metas establecidas, trabajar en soluciones.</a:t>
            </a:r>
          </a:p>
          <a:p>
            <a:pPr lvl="0" algn="just"/>
            <a:endParaRPr lang="es-AR" sz="2400" dirty="0"/>
          </a:p>
          <a:p>
            <a:r>
              <a:rPr lang="es-AR" sz="2400" b="1" dirty="0"/>
              <a:t>5. Monitorear el Progreso y Ajustar el Plan</a:t>
            </a:r>
          </a:p>
          <a:p>
            <a:endParaRPr lang="es-AR" sz="2400" b="1" dirty="0"/>
          </a:p>
          <a:p>
            <a:r>
              <a:rPr lang="es-AR" sz="2400" b="1" dirty="0"/>
              <a:t>6. Reconocer y Celebrar los Logros</a:t>
            </a:r>
          </a:p>
          <a:p>
            <a:pPr lvl="0" algn="just"/>
            <a:endParaRPr lang="es-AR" sz="1800" dirty="0"/>
          </a:p>
          <a:p>
            <a:pPr algn="just"/>
            <a:endParaRPr lang="es-A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391558" y="2094004"/>
            <a:ext cx="7849800" cy="2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5"/>
          <p:cNvSpPr txBox="1"/>
          <p:nvPr/>
        </p:nvSpPr>
        <p:spPr>
          <a:xfrm>
            <a:off x="391558" y="1256046"/>
            <a:ext cx="13412100" cy="9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0" b="0" i="1" u="none" strike="noStrike" cap="none" dirty="0">
                <a:solidFill>
                  <a:srgbClr val="EE061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CARACTERISTICAS DE UN BUEN COACHING </a:t>
            </a:r>
            <a:endParaRPr dirty="0"/>
          </a:p>
        </p:txBody>
      </p:sp>
      <p:sp>
        <p:nvSpPr>
          <p:cNvPr id="130" name="Google Shape;130;p5"/>
          <p:cNvSpPr txBox="1"/>
          <p:nvPr/>
        </p:nvSpPr>
        <p:spPr>
          <a:xfrm>
            <a:off x="15192048" y="4190365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131" name="Google Shape;131;p5"/>
          <p:cNvSpPr txBox="1"/>
          <p:nvPr/>
        </p:nvSpPr>
        <p:spPr>
          <a:xfrm>
            <a:off x="391558" y="2629201"/>
            <a:ext cx="13710300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Empatía y confianza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b="1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Escucha activa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b="1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Enfoque en metas claras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b="1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Apoyo en el autodescubrimiento</a:t>
            </a:r>
          </a:p>
          <a:p>
            <a:pPr lvl="0"/>
            <a:endParaRPr lang="es-AR" sz="3200" b="1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Orientación hacia el crecimiento y el cambio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b="1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Retroalimentación constructiva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b="1" u="sng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Flexibilidad y adaptabilidad</a:t>
            </a:r>
            <a:endParaRPr sz="3200" b="1" i="0" u="sng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/>
          <p:nvPr/>
        </p:nvSpPr>
        <p:spPr>
          <a:xfrm>
            <a:off x="14955852" y="-87612"/>
            <a:ext cx="3332148" cy="10462224"/>
          </a:xfrm>
          <a:prstGeom prst="rect">
            <a:avLst/>
          </a:prstGeom>
          <a:solidFill>
            <a:srgbClr val="EE06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391558" y="2094004"/>
            <a:ext cx="7849800" cy="25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15666140" y="386127"/>
            <a:ext cx="1911573" cy="1911573"/>
          </a:xfrm>
          <a:custGeom>
            <a:avLst/>
            <a:gdLst/>
            <a:ahLst/>
            <a:cxnLst/>
            <a:rect l="l" t="t" r="r" b="b"/>
            <a:pathLst>
              <a:path w="1911573" h="1911573" extrusionOk="0">
                <a:moveTo>
                  <a:pt x="0" y="0"/>
                </a:moveTo>
                <a:lnTo>
                  <a:pt x="1911573" y="0"/>
                </a:lnTo>
                <a:lnTo>
                  <a:pt x="1911573" y="1911573"/>
                </a:lnTo>
                <a:lnTo>
                  <a:pt x="0" y="19115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29" name="Google Shape;129;p5"/>
          <p:cNvSpPr txBox="1"/>
          <p:nvPr/>
        </p:nvSpPr>
        <p:spPr>
          <a:xfrm>
            <a:off x="391558" y="1256046"/>
            <a:ext cx="13412100" cy="9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50" b="0" i="1" u="none" strike="noStrike" cap="none" dirty="0">
                <a:solidFill>
                  <a:srgbClr val="EE061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CARACTERISTICAS DE UN BUEN </a:t>
            </a:r>
            <a:r>
              <a:rPr lang="en-US" sz="4450" i="1" dirty="0">
                <a:solidFill>
                  <a:srgbClr val="EE061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FEEDBACK</a:t>
            </a:r>
            <a:endParaRPr dirty="0"/>
          </a:p>
        </p:txBody>
      </p:sp>
      <p:sp>
        <p:nvSpPr>
          <p:cNvPr id="130" name="Google Shape;130;p5"/>
          <p:cNvSpPr txBox="1"/>
          <p:nvPr/>
        </p:nvSpPr>
        <p:spPr>
          <a:xfrm>
            <a:off x="15192048" y="4190365"/>
            <a:ext cx="2952598" cy="2240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i="0" u="none" strike="noStrike" cap="none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Módulo</a:t>
            </a:r>
            <a:r>
              <a:rPr lang="en-US" sz="5199" b="1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ctr" rtl="0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99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dirty="0"/>
          </a:p>
        </p:txBody>
      </p:sp>
      <p:sp>
        <p:nvSpPr>
          <p:cNvPr id="131" name="Google Shape;131;p5"/>
          <p:cNvSpPr txBox="1"/>
          <p:nvPr/>
        </p:nvSpPr>
        <p:spPr>
          <a:xfrm>
            <a:off x="391558" y="2629201"/>
            <a:ext cx="13710300" cy="6401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Especifico:</a:t>
            </a:r>
            <a:r>
              <a:rPr lang="es-AR" sz="3200" b="1" dirty="0"/>
              <a:t> </a:t>
            </a:r>
            <a:r>
              <a:rPr lang="es-AR" sz="3200" dirty="0"/>
              <a:t>Describe un hecho concreto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Constructivo:</a:t>
            </a:r>
            <a:r>
              <a:rPr lang="es-AR" sz="3200" b="1" dirty="0"/>
              <a:t> </a:t>
            </a:r>
            <a:r>
              <a:rPr lang="es-AR" sz="3200" dirty="0"/>
              <a:t>Se brinda información sobre lo que se hizo bien y lo que se hizo mal.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Oportuno:</a:t>
            </a:r>
            <a:r>
              <a:rPr lang="es-AR" sz="3200" b="1" dirty="0"/>
              <a:t> </a:t>
            </a:r>
            <a:r>
              <a:rPr lang="es-AR" sz="3200" dirty="0"/>
              <a:t>Dado en el momento adecuado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Orientado a soluciones</a:t>
            </a:r>
            <a:r>
              <a:rPr lang="es-AR" sz="3200" dirty="0"/>
              <a:t>: Sugiere formas de mejorar.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Orientación hacia el crecimiento y el cambio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s-AR" sz="32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s-AR" sz="3200" b="1" u="sng" dirty="0"/>
              <a:t>Respetuoso y empático:</a:t>
            </a:r>
            <a:r>
              <a:rPr lang="es-AR" sz="3200" b="1" dirty="0"/>
              <a:t> </a:t>
            </a:r>
            <a:r>
              <a:rPr lang="es-AR" sz="3200" dirty="0"/>
              <a:t>Considera los sentimientos y el contexto de la otra persona.</a:t>
            </a:r>
            <a:endParaRPr sz="3200" b="1" i="0" u="none" strike="noStrike" cap="none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7872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BCF088A00F5094F81E52B2C59C05E37" ma:contentTypeVersion="18" ma:contentTypeDescription="Crear nuevo documento." ma:contentTypeScope="" ma:versionID="c43223903c98bf003f47f8e71890409b">
  <xsd:schema xmlns:xsd="http://www.w3.org/2001/XMLSchema" xmlns:xs="http://www.w3.org/2001/XMLSchema" xmlns:p="http://schemas.microsoft.com/office/2006/metadata/properties" xmlns:ns2="2084fcd6-282f-40bb-a537-1e6595eefb83" xmlns:ns3="43312233-67ca-474a-9fae-2f75117e6d90" targetNamespace="http://schemas.microsoft.com/office/2006/metadata/properties" ma:root="true" ma:fieldsID="6a7d99fa3cc573dcaca089363988a377" ns2:_="" ns3:_="">
    <xsd:import namespace="2084fcd6-282f-40bb-a537-1e6595eefb83"/>
    <xsd:import namespace="43312233-67ca-474a-9fae-2f75117e6d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84fcd6-282f-40bb-a537-1e6595eefb8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bc94420-7ad2-4409-ac3c-4eb8ed88ab74}" ma:internalName="TaxCatchAll" ma:showField="CatchAllData" ma:web="2084fcd6-282f-40bb-a537-1e6595eef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12233-67ca-474a-9fae-2f75117e6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fbce9b6d-7793-4e35-954c-ff5b4e7211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312233-67ca-474a-9fae-2f75117e6d90">
      <Terms xmlns="http://schemas.microsoft.com/office/infopath/2007/PartnerControls"/>
    </lcf76f155ced4ddcb4097134ff3c332f>
    <TaxCatchAll xmlns="2084fcd6-282f-40bb-a537-1e6595eefb8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10CC1-E3BF-473D-8DF3-2864B67DD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84fcd6-282f-40bb-a537-1e6595eefb83"/>
    <ds:schemaRef ds:uri="43312233-67ca-474a-9fae-2f75117e6d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6F9DA8-2866-4AC8-B1D8-A310ACE95F1E}">
  <ds:schemaRefs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43312233-67ca-474a-9fae-2f75117e6d90"/>
    <ds:schemaRef ds:uri="2084fcd6-282f-40bb-a537-1e6595eefb8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4CD38E5-2F18-445A-830D-AC4F7DF2B4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801</Words>
  <Application>Microsoft Office PowerPoint</Application>
  <PresentationFormat>Personalizado</PresentationFormat>
  <Paragraphs>106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Comic Sans MS</vt:lpstr>
      <vt:lpstr>Arial</vt:lpstr>
      <vt:lpstr>Arimo</vt:lpstr>
      <vt:lpstr>Open Sans</vt:lpstr>
      <vt:lpstr>Calibri</vt:lpstr>
      <vt:lpstr>Montserrat</vt:lpstr>
      <vt:lpstr>League Spartan</vt:lpstr>
      <vt:lpstr>Archivo Black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SCHULZ</dc:creator>
  <cp:lastModifiedBy>Diana Schulz</cp:lastModifiedBy>
  <cp:revision>22</cp:revision>
  <dcterms:created xsi:type="dcterms:W3CDTF">2006-08-16T00:00:00Z</dcterms:created>
  <dcterms:modified xsi:type="dcterms:W3CDTF">2025-09-18T13:56:17Z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0x010100EBCF088A00F5094F81E52B2C59C05E37</vt:lpwstr>
  </property>
  <property fmtid="{D5CDD505-2E9C-101B-9397-08002B2CF9AE}" pid="3" name="MediaServiceImageTags">
    <vt:lpwstr/>
  </property>
</Properties>
</file>